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145705019" r:id="rId5"/>
    <p:sldId id="2145705158" r:id="rId6"/>
    <p:sldId id="2146847522" r:id="rId7"/>
    <p:sldId id="2146847514" r:id="rId8"/>
    <p:sldId id="2146847520" r:id="rId9"/>
    <p:sldId id="258"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4D3A5C-22E0-4866-BFD2-72BD00693908}">
          <p14:sldIdLst>
            <p14:sldId id="2145705019"/>
            <p14:sldId id="2145705158"/>
            <p14:sldId id="2146847522"/>
            <p14:sldId id="2146847514"/>
            <p14:sldId id="2146847520"/>
            <p14:sldId id="258"/>
          </p14:sldIdLst>
        </p14:section>
        <p14:section name="Borrador" id="{1BBC8B6C-AD2E-47C8-9534-F800A460F9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3CE03-61CE-0F41-ACFA-0BB9A71FA7AD}" name="Eugenio" initials="E" userId="Eugenio" providerId="None"/>
  <p188:author id="{085E2FD8-1089-E7DA-9CB1-D85784AD3B4D}" name="Mesia, Oriol" initials="MO" userId="S::omesia@thegbfoods.com::6fefa2e9-5993-4890-ad90-58b2c5fe35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00"/>
    <a:srgbClr val="FF5000"/>
    <a:srgbClr val="555555"/>
    <a:srgbClr val="565C60"/>
    <a:srgbClr val="595959"/>
    <a:srgbClr val="FF683B"/>
    <a:srgbClr val="FFA389"/>
    <a:srgbClr val="E6E6E6"/>
    <a:srgbClr val="898989"/>
    <a:srgbClr val="EB3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0FDF-F30F-4309-B410-C4194DD79722}" type="datetimeFigureOut">
              <a:rPr lang="es-ES" smtClean="0"/>
              <a:t>13/04/2023</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3FBAE-55C0-49E7-9EDD-C963F8FC5F6B}" type="slidenum">
              <a:rPr lang="es-ES" smtClean="0"/>
              <a:t>‹Nº›</a:t>
            </a:fld>
            <a:endParaRPr lang="es-ES"/>
          </a:p>
        </p:txBody>
      </p:sp>
    </p:spTree>
    <p:extLst>
      <p:ext uri="{BB962C8B-B14F-4D97-AF65-F5344CB8AC3E}">
        <p14:creationId xmlns:p14="http://schemas.microsoft.com/office/powerpoint/2010/main" val="419344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583FBAE-55C0-49E7-9EDD-C963F8FC5F6B}" type="slidenum">
              <a:rPr lang="es-ES" smtClean="0"/>
              <a:t>2</a:t>
            </a:fld>
            <a:endParaRPr lang="es-ES"/>
          </a:p>
        </p:txBody>
      </p:sp>
    </p:spTree>
    <p:extLst>
      <p:ext uri="{BB962C8B-B14F-4D97-AF65-F5344CB8AC3E}">
        <p14:creationId xmlns:p14="http://schemas.microsoft.com/office/powerpoint/2010/main" val="11682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0583FBAE-55C0-49E7-9EDD-C963F8FC5F6B}" type="slidenum">
              <a:rPr lang="es-ES" smtClean="0"/>
              <a:t>4</a:t>
            </a:fld>
            <a:endParaRPr lang="es-ES"/>
          </a:p>
        </p:txBody>
      </p:sp>
    </p:spTree>
    <p:extLst>
      <p:ext uri="{BB962C8B-B14F-4D97-AF65-F5344CB8AC3E}">
        <p14:creationId xmlns:p14="http://schemas.microsoft.com/office/powerpoint/2010/main" val="161006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40A42340-0DB5-48E2-B0A1-9B8AD397431F}" type="slidenum">
              <a:rPr lang="en-US" smtClean="0"/>
              <a:t>6</a:t>
            </a:fld>
            <a:endParaRPr lang="en-US"/>
          </a:p>
        </p:txBody>
      </p:sp>
    </p:spTree>
    <p:extLst>
      <p:ext uri="{BB962C8B-B14F-4D97-AF65-F5344CB8AC3E}">
        <p14:creationId xmlns:p14="http://schemas.microsoft.com/office/powerpoint/2010/main" val="119289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0935-2D10-4DC9-8309-796CFF7D5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026E611A-56DE-48CF-BB4E-5A5B36CE6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06BB82AE-27F1-4999-8329-775328B9FF27}"/>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5" name="Footer Placeholder 4">
            <a:extLst>
              <a:ext uri="{FF2B5EF4-FFF2-40B4-BE49-F238E27FC236}">
                <a16:creationId xmlns:a16="http://schemas.microsoft.com/office/drawing/2014/main" id="{AE4C1A06-2CA8-4975-BCE5-47F65CF96D3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A9D3F476-5BC8-45FC-8D12-3552C8C9EA5E}"/>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410514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3B22-D8B9-4CA6-8D07-535AC4847B67}"/>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CC429923-F17D-4F0C-A159-0495A6E6F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5B3B517E-B359-46AC-A7CA-413AC424A702}"/>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5" name="Footer Placeholder 4">
            <a:extLst>
              <a:ext uri="{FF2B5EF4-FFF2-40B4-BE49-F238E27FC236}">
                <a16:creationId xmlns:a16="http://schemas.microsoft.com/office/drawing/2014/main" id="{2984B654-20FF-4454-AD7D-56ADB8F1764C}"/>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C3C3664-B42B-4E1D-9A77-2126D27B1FB1}"/>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215176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4EC60-B173-4C8E-A0DE-133915604B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42A68840-544F-402A-81BA-E2B1F03BFF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E2791901-A5B8-4B74-BA5C-D973D11D83AA}"/>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5" name="Footer Placeholder 4">
            <a:extLst>
              <a:ext uri="{FF2B5EF4-FFF2-40B4-BE49-F238E27FC236}">
                <a16:creationId xmlns:a16="http://schemas.microsoft.com/office/drawing/2014/main" id="{7E03C203-24C1-4E3B-A5F7-8086B8CE6ECC}"/>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AC6D40E6-54D2-4643-852B-3159905D592E}"/>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275200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D70DA98-9F9B-584E-8C1B-C2D5AA0A311B}"/>
              </a:ext>
            </a:extLst>
          </p:cNvPr>
          <p:cNvPicPr>
            <a:picLocks noChangeAspect="1"/>
          </p:cNvPicPr>
          <p:nvPr userDrawn="1"/>
        </p:nvPicPr>
        <p:blipFill>
          <a:blip r:embed="rId2"/>
          <a:srcRect/>
          <a:stretch/>
        </p:blipFill>
        <p:spPr>
          <a:xfrm>
            <a:off x="1" y="-1"/>
            <a:ext cx="12192000" cy="6867105"/>
          </a:xfrm>
          <a:prstGeom prst="rect">
            <a:avLst/>
          </a:prstGeom>
        </p:spPr>
      </p:pic>
      <p:pic>
        <p:nvPicPr>
          <p:cNvPr id="8" name="Imagen 7">
            <a:extLst>
              <a:ext uri="{FF2B5EF4-FFF2-40B4-BE49-F238E27FC236}">
                <a16:creationId xmlns:a16="http://schemas.microsoft.com/office/drawing/2014/main" id="{C259A122-113C-BE41-AA6D-569A772F9EFA}"/>
              </a:ext>
            </a:extLst>
          </p:cNvPr>
          <p:cNvPicPr>
            <a:picLocks noChangeAspect="1"/>
          </p:cNvPicPr>
          <p:nvPr userDrawn="1"/>
        </p:nvPicPr>
        <p:blipFill>
          <a:blip r:embed="rId3"/>
          <a:stretch>
            <a:fillRect/>
          </a:stretch>
        </p:blipFill>
        <p:spPr>
          <a:xfrm>
            <a:off x="0" y="5412955"/>
            <a:ext cx="12192000" cy="1454150"/>
          </a:xfrm>
          <a:prstGeom prst="rect">
            <a:avLst/>
          </a:prstGeom>
        </p:spPr>
      </p:pic>
      <p:pic>
        <p:nvPicPr>
          <p:cNvPr id="9" name="Imagen 8">
            <a:extLst>
              <a:ext uri="{FF2B5EF4-FFF2-40B4-BE49-F238E27FC236}">
                <a16:creationId xmlns:a16="http://schemas.microsoft.com/office/drawing/2014/main" id="{BAB151D6-3E86-7B40-8D5E-BA6344C6714F}"/>
              </a:ext>
            </a:extLst>
          </p:cNvPr>
          <p:cNvPicPr>
            <a:picLocks noChangeAspect="1"/>
          </p:cNvPicPr>
          <p:nvPr userDrawn="1"/>
        </p:nvPicPr>
        <p:blipFill>
          <a:blip r:embed="rId4"/>
          <a:stretch>
            <a:fillRect/>
          </a:stretch>
        </p:blipFill>
        <p:spPr>
          <a:xfrm>
            <a:off x="500336" y="439872"/>
            <a:ext cx="2409047" cy="311962"/>
          </a:xfrm>
          <a:prstGeom prst="rect">
            <a:avLst/>
          </a:prstGeom>
        </p:spPr>
      </p:pic>
      <p:sp>
        <p:nvSpPr>
          <p:cNvPr id="10" name="Marcador de texto 23">
            <a:extLst>
              <a:ext uri="{FF2B5EF4-FFF2-40B4-BE49-F238E27FC236}">
                <a16:creationId xmlns:a16="http://schemas.microsoft.com/office/drawing/2014/main" id="{762E14D3-6765-AF47-9982-4C90F857C27F}"/>
              </a:ext>
            </a:extLst>
          </p:cNvPr>
          <p:cNvSpPr>
            <a:spLocks noGrp="1"/>
          </p:cNvSpPr>
          <p:nvPr>
            <p:ph type="body" sz="quarter" idx="16" hasCustomPrompt="1"/>
          </p:nvPr>
        </p:nvSpPr>
        <p:spPr>
          <a:xfrm>
            <a:off x="3659702" y="2764305"/>
            <a:ext cx="5017433" cy="2525026"/>
          </a:xfrm>
          <a:prstGeom prst="rect">
            <a:avLst/>
          </a:prstGeom>
        </p:spPr>
        <p:txBody>
          <a:bodyPr>
            <a:noAutofit/>
          </a:bodyPr>
          <a:lstStyle>
            <a:lvl1pPr algn="ctr">
              <a:lnSpc>
                <a:spcPts val="5740"/>
              </a:lnSpc>
              <a:buNone/>
              <a:defRPr sz="6200" b="1">
                <a:solidFill>
                  <a:schemeClr val="bg1"/>
                </a:solidFill>
                <a:latin typeface="Calibri" panose="020F0502020204030204" pitchFamily="34" charset="0"/>
                <a:cs typeface="Calibri" panose="020F0502020204030204" pitchFamily="34" charset="0"/>
              </a:defRPr>
            </a:lvl1pPr>
          </a:lstStyle>
          <a:p>
            <a:r>
              <a:rPr lang="es-ES" err="1"/>
              <a:t>Lorem</a:t>
            </a:r>
            <a:r>
              <a:rPr lang="es-ES"/>
              <a:t> </a:t>
            </a:r>
            <a:r>
              <a:rPr lang="es-ES" err="1"/>
              <a:t>ipum</a:t>
            </a:r>
            <a:r>
              <a:rPr lang="es-ES"/>
              <a:t> </a:t>
            </a:r>
            <a:r>
              <a:rPr lang="es-ES" err="1"/>
              <a:t>sit</a:t>
            </a:r>
            <a:r>
              <a:rPr lang="es-ES"/>
              <a:t> dolor </a:t>
            </a:r>
            <a:r>
              <a:rPr lang="es-ES" err="1"/>
              <a:t>est</a:t>
            </a:r>
            <a:endParaRPr lang="es-ES"/>
          </a:p>
        </p:txBody>
      </p:sp>
      <p:sp>
        <p:nvSpPr>
          <p:cNvPr id="11" name="Marcador de texto 23">
            <a:extLst>
              <a:ext uri="{FF2B5EF4-FFF2-40B4-BE49-F238E27FC236}">
                <a16:creationId xmlns:a16="http://schemas.microsoft.com/office/drawing/2014/main" id="{73E52EDD-8CEF-A14D-94DA-F4CEF7EB05EC}"/>
              </a:ext>
            </a:extLst>
          </p:cNvPr>
          <p:cNvSpPr>
            <a:spLocks noGrp="1"/>
          </p:cNvSpPr>
          <p:nvPr>
            <p:ph type="body" sz="quarter" idx="18" hasCustomPrompt="1"/>
          </p:nvPr>
        </p:nvSpPr>
        <p:spPr>
          <a:xfrm>
            <a:off x="5546593" y="4236534"/>
            <a:ext cx="1215438" cy="412745"/>
          </a:xfrm>
          <a:prstGeom prst="rect">
            <a:avLst/>
          </a:prstGeom>
        </p:spPr>
        <p:txBody>
          <a:bodyPr>
            <a:noAutofit/>
          </a:bodyPr>
          <a:lstStyle>
            <a:lvl1pPr algn="ctr">
              <a:lnSpc>
                <a:spcPct val="100000"/>
              </a:lnSpc>
              <a:buNone/>
              <a:defRPr sz="1600" b="0">
                <a:solidFill>
                  <a:schemeClr val="bg1"/>
                </a:solidFill>
                <a:latin typeface="Calibri" panose="020F0502020204030204" pitchFamily="34" charset="0"/>
                <a:cs typeface="Calibri" panose="020F0502020204030204" pitchFamily="34" charset="0"/>
              </a:defRPr>
            </a:lvl1pPr>
          </a:lstStyle>
          <a:p>
            <a:r>
              <a:rPr lang="es-ES"/>
              <a:t>Date</a:t>
            </a:r>
            <a:endParaRPr lang="en-US"/>
          </a:p>
        </p:txBody>
      </p:sp>
      <p:pic>
        <p:nvPicPr>
          <p:cNvPr id="12" name="Imagen 11">
            <a:extLst>
              <a:ext uri="{FF2B5EF4-FFF2-40B4-BE49-F238E27FC236}">
                <a16:creationId xmlns:a16="http://schemas.microsoft.com/office/drawing/2014/main" id="{117B092F-6188-D743-AC02-B5A3232A78E5}"/>
              </a:ext>
            </a:extLst>
          </p:cNvPr>
          <p:cNvPicPr>
            <a:picLocks noChangeAspect="1"/>
          </p:cNvPicPr>
          <p:nvPr userDrawn="1"/>
        </p:nvPicPr>
        <p:blipFill>
          <a:blip r:embed="rId5"/>
          <a:stretch>
            <a:fillRect/>
          </a:stretch>
        </p:blipFill>
        <p:spPr>
          <a:xfrm>
            <a:off x="10736326" y="312454"/>
            <a:ext cx="1007604" cy="524794"/>
          </a:xfrm>
          <a:prstGeom prst="rect">
            <a:avLst/>
          </a:prstGeom>
        </p:spPr>
      </p:pic>
      <p:pic>
        <p:nvPicPr>
          <p:cNvPr id="13" name="Imagen 12">
            <a:extLst>
              <a:ext uri="{FF2B5EF4-FFF2-40B4-BE49-F238E27FC236}">
                <a16:creationId xmlns:a16="http://schemas.microsoft.com/office/drawing/2014/main" id="{43285924-D4CF-9E4D-83CA-3876B73E65F4}"/>
              </a:ext>
            </a:extLst>
          </p:cNvPr>
          <p:cNvPicPr>
            <a:picLocks noChangeAspect="1"/>
          </p:cNvPicPr>
          <p:nvPr userDrawn="1"/>
        </p:nvPicPr>
        <p:blipFill>
          <a:blip r:embed="rId6"/>
          <a:stretch>
            <a:fillRect/>
          </a:stretch>
        </p:blipFill>
        <p:spPr>
          <a:xfrm>
            <a:off x="2454886" y="6056771"/>
            <a:ext cx="7605087" cy="430661"/>
          </a:xfrm>
          <a:prstGeom prst="rect">
            <a:avLst/>
          </a:prstGeom>
        </p:spPr>
      </p:pic>
      <p:sp>
        <p:nvSpPr>
          <p:cNvPr id="14" name="Marcador de texto 23">
            <a:extLst>
              <a:ext uri="{FF2B5EF4-FFF2-40B4-BE49-F238E27FC236}">
                <a16:creationId xmlns:a16="http://schemas.microsoft.com/office/drawing/2014/main" id="{211927D6-C559-4843-BBAF-E2814948E9AD}"/>
              </a:ext>
            </a:extLst>
          </p:cNvPr>
          <p:cNvSpPr>
            <a:spLocks noGrp="1"/>
          </p:cNvSpPr>
          <p:nvPr>
            <p:ph type="body" sz="quarter" idx="19" hasCustomPrompt="1"/>
          </p:nvPr>
        </p:nvSpPr>
        <p:spPr>
          <a:xfrm>
            <a:off x="3659702" y="2209685"/>
            <a:ext cx="5017433" cy="527259"/>
          </a:xfrm>
          <a:prstGeom prst="rect">
            <a:avLst/>
          </a:prstGeom>
        </p:spPr>
        <p:txBody>
          <a:bodyPr>
            <a:noAutofit/>
          </a:bodyPr>
          <a:lstStyle>
            <a:lvl1pPr algn="ctr">
              <a:lnSpc>
                <a:spcPct val="100000"/>
              </a:lnSpc>
              <a:buNone/>
              <a:defRPr sz="1600" b="0">
                <a:solidFill>
                  <a:schemeClr val="tx1"/>
                </a:solidFill>
                <a:latin typeface="Calibri" panose="020F0502020204030204" pitchFamily="34" charset="0"/>
                <a:cs typeface="Calibri" panose="020F0502020204030204" pitchFamily="34" charset="0"/>
              </a:defRPr>
            </a:lvl1pPr>
          </a:lstStyle>
          <a:p>
            <a:r>
              <a:rPr lang="es-ES" err="1"/>
              <a:t>Lorem</a:t>
            </a:r>
            <a:r>
              <a:rPr lang="es-ES"/>
              <a:t> </a:t>
            </a:r>
            <a:r>
              <a:rPr lang="es-ES" err="1"/>
              <a:t>ipsum</a:t>
            </a:r>
            <a:r>
              <a:rPr lang="es-ES"/>
              <a:t> </a:t>
            </a:r>
          </a:p>
        </p:txBody>
      </p:sp>
    </p:spTree>
    <p:extLst>
      <p:ext uri="{BB962C8B-B14F-4D97-AF65-F5344CB8AC3E}">
        <p14:creationId xmlns:p14="http://schemas.microsoft.com/office/powerpoint/2010/main" val="308247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grpSp>
        <p:nvGrpSpPr>
          <p:cNvPr id="8" name="Group 7"/>
          <p:cNvGrpSpPr/>
          <p:nvPr userDrawn="1"/>
        </p:nvGrpSpPr>
        <p:grpSpPr>
          <a:xfrm>
            <a:off x="0" y="1"/>
            <a:ext cx="12221128" cy="4018804"/>
            <a:chOff x="0" y="0"/>
            <a:chExt cx="9929666" cy="4018804"/>
          </a:xfrm>
        </p:grpSpPr>
        <p:pic>
          <p:nvPicPr>
            <p:cNvPr id="5" name="Picture 4" descr="Forma_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29666" cy="4018804"/>
            </a:xfrm>
            <a:prstGeom prst="rect">
              <a:avLst/>
            </a:prstGeom>
          </p:spPr>
        </p:pic>
        <p:pic>
          <p:nvPicPr>
            <p:cNvPr id="6" name="Picture 5" descr="Forma_4.eps"/>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4944536" y="2066769"/>
              <a:ext cx="4985130" cy="1724444"/>
            </a:xfrm>
            <a:prstGeom prst="rect">
              <a:avLst/>
            </a:prstGeom>
          </p:spPr>
        </p:pic>
      </p:grpSp>
      <p:sp>
        <p:nvSpPr>
          <p:cNvPr id="11" name="Marcador de texto 19"/>
          <p:cNvSpPr>
            <a:spLocks noGrp="1"/>
          </p:cNvSpPr>
          <p:nvPr userDrawn="1">
            <p:ph type="body" sz="quarter" idx="14" hasCustomPrompt="1"/>
          </p:nvPr>
        </p:nvSpPr>
        <p:spPr>
          <a:xfrm>
            <a:off x="533147" y="428337"/>
            <a:ext cx="7248143" cy="1024143"/>
          </a:xfrm>
          <a:prstGeom prst="rect">
            <a:avLst/>
          </a:prstGeom>
        </p:spPr>
        <p:txBody>
          <a:bodyPr vert="horz" lIns="0" tIns="0" rIns="0" bIns="0"/>
          <a:lstStyle>
            <a:lvl1pPr marL="0" indent="0">
              <a:spcBef>
                <a:spcPts val="0"/>
              </a:spcBef>
              <a:spcAft>
                <a:spcPts val="0"/>
              </a:spcAft>
              <a:buNone/>
              <a:defRPr sz="2933" b="1" i="0" baseline="0">
                <a:solidFill>
                  <a:schemeClr val="accent1"/>
                </a:solidFill>
                <a:latin typeface="Arial"/>
                <a:cs typeface="Arial"/>
              </a:defRPr>
            </a:lvl1pPr>
            <a:lvl2pPr>
              <a:defRPr sz="8400" b="1">
                <a:solidFill>
                  <a:srgbClr val="E42312"/>
                </a:solidFill>
              </a:defRPr>
            </a:lvl2pPr>
            <a:lvl3pPr>
              <a:defRPr sz="8400" b="1">
                <a:solidFill>
                  <a:srgbClr val="E42312"/>
                </a:solidFill>
              </a:defRPr>
            </a:lvl3pPr>
            <a:lvl4pPr>
              <a:defRPr sz="8400" b="1">
                <a:solidFill>
                  <a:srgbClr val="E42312"/>
                </a:solidFill>
              </a:defRPr>
            </a:lvl4pPr>
            <a:lvl5pPr>
              <a:defRPr sz="8400" b="1">
                <a:solidFill>
                  <a:srgbClr val="E42312"/>
                </a:solidFill>
              </a:defRPr>
            </a:lvl5pPr>
          </a:lstStyle>
          <a:p>
            <a:pPr lvl="0"/>
            <a:r>
              <a:rPr lang="es-ES_tradnl" err="1"/>
              <a:t>Click</a:t>
            </a:r>
            <a:r>
              <a:rPr lang="es-ES_tradnl"/>
              <a:t> </a:t>
            </a:r>
            <a:r>
              <a:rPr lang="es-ES_tradnl" err="1"/>
              <a:t>to</a:t>
            </a:r>
            <a:r>
              <a:rPr lang="es-ES_tradnl"/>
              <a:t> </a:t>
            </a:r>
            <a:r>
              <a:rPr lang="es-ES_tradnl" err="1"/>
              <a:t>insert</a:t>
            </a:r>
            <a:r>
              <a:rPr lang="es-ES_tradnl"/>
              <a:t> </a:t>
            </a:r>
            <a:r>
              <a:rPr lang="es-ES_tradnl" err="1"/>
              <a:t>title</a:t>
            </a:r>
            <a:endParaRPr lang="es-ES_tradnl"/>
          </a:p>
        </p:txBody>
      </p:sp>
      <p:sp>
        <p:nvSpPr>
          <p:cNvPr id="12" name="Marcador de texto 19"/>
          <p:cNvSpPr>
            <a:spLocks noGrp="1"/>
          </p:cNvSpPr>
          <p:nvPr userDrawn="1">
            <p:ph type="body" sz="quarter" idx="15" hasCustomPrompt="1"/>
          </p:nvPr>
        </p:nvSpPr>
        <p:spPr>
          <a:xfrm>
            <a:off x="533147" y="1554698"/>
            <a:ext cx="7248143" cy="288391"/>
          </a:xfrm>
          <a:prstGeom prst="rect">
            <a:avLst/>
          </a:prstGeom>
        </p:spPr>
        <p:txBody>
          <a:bodyPr vert="horz" lIns="0" tIns="0" rIns="0" bIns="0"/>
          <a:lstStyle>
            <a:lvl1pPr marL="0" indent="0">
              <a:spcBef>
                <a:spcPts val="0"/>
              </a:spcBef>
              <a:spcAft>
                <a:spcPts val="0"/>
              </a:spcAft>
              <a:buNone/>
              <a:defRPr lang="en-US" sz="1600" smtClean="0"/>
            </a:lvl1pPr>
            <a:lvl2pPr>
              <a:defRPr sz="8400" b="1">
                <a:solidFill>
                  <a:srgbClr val="E42312"/>
                </a:solidFill>
              </a:defRPr>
            </a:lvl2pPr>
            <a:lvl3pPr>
              <a:defRPr sz="8400" b="1">
                <a:solidFill>
                  <a:srgbClr val="E42312"/>
                </a:solidFill>
              </a:defRPr>
            </a:lvl3pPr>
            <a:lvl4pPr>
              <a:defRPr sz="8400" b="1">
                <a:solidFill>
                  <a:srgbClr val="E42312"/>
                </a:solidFill>
              </a:defRPr>
            </a:lvl4pPr>
            <a:lvl5pPr>
              <a:defRPr sz="8400" b="1">
                <a:solidFill>
                  <a:srgbClr val="E42312"/>
                </a:solidFill>
              </a:defRPr>
            </a:lvl5pPr>
          </a:lstStyle>
          <a:p>
            <a:pPr lvl="0"/>
            <a:r>
              <a:rPr lang="es-ES_tradnl" err="1"/>
              <a:t>Click to insert date</a:t>
            </a:r>
            <a:endParaRPr lang="es-ES_tradnl"/>
          </a:p>
        </p:txBody>
      </p:sp>
      <p:pic>
        <p:nvPicPr>
          <p:cNvPr id="9" name="Picture 8" descr="logo-GB-Foods-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9764" y="424071"/>
            <a:ext cx="2194208" cy="1130627"/>
          </a:xfrm>
          <a:prstGeom prst="rect">
            <a:avLst/>
          </a:prstGeom>
        </p:spPr>
      </p:pic>
    </p:spTree>
    <p:extLst>
      <p:ext uri="{BB962C8B-B14F-4D97-AF65-F5344CB8AC3E}">
        <p14:creationId xmlns:p14="http://schemas.microsoft.com/office/powerpoint/2010/main" val="7818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5803D672-4AF5-1B46-ADB4-83111D3F2643}"/>
              </a:ext>
            </a:extLst>
          </p:cNvPr>
          <p:cNvPicPr>
            <a:picLocks noChangeAspect="1"/>
          </p:cNvPicPr>
          <p:nvPr userDrawn="1"/>
        </p:nvPicPr>
        <p:blipFill>
          <a:blip r:embed="rId2"/>
          <a:stretch>
            <a:fillRect/>
          </a:stretch>
        </p:blipFill>
        <p:spPr>
          <a:xfrm>
            <a:off x="10736928" y="305903"/>
            <a:ext cx="1007604" cy="524794"/>
          </a:xfrm>
          <a:prstGeom prst="rect">
            <a:avLst/>
          </a:prstGeom>
        </p:spPr>
      </p:pic>
    </p:spTree>
    <p:extLst>
      <p:ext uri="{BB962C8B-B14F-4D97-AF65-F5344CB8AC3E}">
        <p14:creationId xmlns:p14="http://schemas.microsoft.com/office/powerpoint/2010/main" val="101983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84E2-51B4-4E9A-8121-14C89DF20CAD}"/>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5225A36D-0676-4B98-925F-5C8E3AE3E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0F7D5EA9-A3E4-4EBF-9D60-12BBFD745F51}"/>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5" name="Footer Placeholder 4">
            <a:extLst>
              <a:ext uri="{FF2B5EF4-FFF2-40B4-BE49-F238E27FC236}">
                <a16:creationId xmlns:a16="http://schemas.microsoft.com/office/drawing/2014/main" id="{AFB07F41-FDE5-412D-A19F-95198387B47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CAD35739-30F6-4EE0-AEFC-2BA169983760}"/>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169726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D924-31B8-43A7-B1F4-6B19C14BF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CB104F92-82FD-445F-A876-B6BE50CDE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00514B-BEBB-4030-892E-8C8B52F12B63}"/>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5" name="Footer Placeholder 4">
            <a:extLst>
              <a:ext uri="{FF2B5EF4-FFF2-40B4-BE49-F238E27FC236}">
                <a16:creationId xmlns:a16="http://schemas.microsoft.com/office/drawing/2014/main" id="{ED3CB5BF-A6A6-49E1-9D1A-18C3ED461780}"/>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1AE7D2FC-BA71-492E-B6A8-62CFC6E0DDB7}"/>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348991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276C-19F0-4471-BACD-098A4E39AEC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C936869E-3EAE-41E7-B913-FF676490EA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FDDB491A-D83A-40DC-8A44-7A5541AE8F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90DE3510-875F-4524-A154-A52A5697EE99}"/>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6" name="Footer Placeholder 5">
            <a:extLst>
              <a:ext uri="{FF2B5EF4-FFF2-40B4-BE49-F238E27FC236}">
                <a16:creationId xmlns:a16="http://schemas.microsoft.com/office/drawing/2014/main" id="{EFB2A672-7BA7-4FC0-8594-DFC3DC07A8F6}"/>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8F9C0CE3-3F4D-490A-B448-E819A979DFC7}"/>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300903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EEF0-28FC-4666-86DB-AD7B8D04B15E}"/>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0F527E18-C7DE-439C-907D-E04432A27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E9016-4BAB-442C-8CD7-157FF84A6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8794295F-EAF8-4DD6-9C1F-358DB0D7C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B0D89-7880-4546-B76F-E7630E235F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E477D705-AA36-4910-8721-940648AC7D92}"/>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8" name="Footer Placeholder 7">
            <a:extLst>
              <a:ext uri="{FF2B5EF4-FFF2-40B4-BE49-F238E27FC236}">
                <a16:creationId xmlns:a16="http://schemas.microsoft.com/office/drawing/2014/main" id="{C5F54AE0-05CE-49E4-8BBE-519C244B8FBC}"/>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EAD5500C-0F03-4C21-8096-13AB8DE38459}"/>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13919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AF0A-7D06-4B90-A9D5-DEA4DB646842}"/>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4F28C9C8-1D36-48A2-9220-77512255B38F}"/>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4" name="Footer Placeholder 3">
            <a:extLst>
              <a:ext uri="{FF2B5EF4-FFF2-40B4-BE49-F238E27FC236}">
                <a16:creationId xmlns:a16="http://schemas.microsoft.com/office/drawing/2014/main" id="{846199E7-B8F8-4BE8-8106-2432F41F8E27}"/>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2A76D321-E34A-46BD-81F3-84A30A24E26C}"/>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404849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6C57C-B1D1-414D-96D4-C3525C039FF6}"/>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3" name="Footer Placeholder 2">
            <a:extLst>
              <a:ext uri="{FF2B5EF4-FFF2-40B4-BE49-F238E27FC236}">
                <a16:creationId xmlns:a16="http://schemas.microsoft.com/office/drawing/2014/main" id="{D77D0793-35D8-4129-99CE-3F31A9C28A61}"/>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598E8916-2802-4E6C-8FD9-7256A2B46EC7}"/>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356079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C4E6-149A-41AF-9935-B9F7000A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7291BDA7-8F8E-4DB3-9C96-FB3DF733C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B0CAA6D3-7C45-44CE-89D0-A8385CB16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EAA6-D509-4C27-9D49-CDE652B133D3}"/>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6" name="Footer Placeholder 5">
            <a:extLst>
              <a:ext uri="{FF2B5EF4-FFF2-40B4-BE49-F238E27FC236}">
                <a16:creationId xmlns:a16="http://schemas.microsoft.com/office/drawing/2014/main" id="{C1D05CAE-D492-4130-A89D-D33DAA13FCCD}"/>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6722D0FF-CF5F-4E1B-A985-C7C2719F13A1}"/>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387862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6F4D-C7DC-4C3B-87CB-B994C1A77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FF5E87D5-BF72-4912-A691-3F8FEF19B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69CF7747-E4D3-4631-908C-C16151F3D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BCF45-5289-4286-92FD-273703530796}"/>
              </a:ext>
            </a:extLst>
          </p:cNvPr>
          <p:cNvSpPr>
            <a:spLocks noGrp="1"/>
          </p:cNvSpPr>
          <p:nvPr>
            <p:ph type="dt" sz="half" idx="10"/>
          </p:nvPr>
        </p:nvSpPr>
        <p:spPr/>
        <p:txBody>
          <a:bodyPr/>
          <a:lstStyle/>
          <a:p>
            <a:fld id="{A45CD6BD-8826-46BE-984F-3D31FB8FBB15}" type="datetimeFigureOut">
              <a:rPr lang="es-ES" smtClean="0"/>
              <a:t>13/04/2023</a:t>
            </a:fld>
            <a:endParaRPr lang="es-ES"/>
          </a:p>
        </p:txBody>
      </p:sp>
      <p:sp>
        <p:nvSpPr>
          <p:cNvPr id="6" name="Footer Placeholder 5">
            <a:extLst>
              <a:ext uri="{FF2B5EF4-FFF2-40B4-BE49-F238E27FC236}">
                <a16:creationId xmlns:a16="http://schemas.microsoft.com/office/drawing/2014/main" id="{C6A64253-2F62-42A3-A345-79BB790B9594}"/>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746AD330-8CA5-4B9B-96A5-6561C3C48DA6}"/>
              </a:ext>
            </a:extLst>
          </p:cNvPr>
          <p:cNvSpPr>
            <a:spLocks noGrp="1"/>
          </p:cNvSpPr>
          <p:nvPr>
            <p:ph type="sldNum" sz="quarter" idx="12"/>
          </p:nvPr>
        </p:nvSpPr>
        <p:spPr/>
        <p:txBody>
          <a:bodyPr/>
          <a:lstStyle/>
          <a:p>
            <a:fld id="{51180261-5CAD-4772-90F5-FD1DEA5C3AAE}" type="slidenum">
              <a:rPr lang="es-ES" smtClean="0"/>
              <a:t>‹Nº›</a:t>
            </a:fld>
            <a:endParaRPr lang="es-ES"/>
          </a:p>
        </p:txBody>
      </p:sp>
    </p:spTree>
    <p:extLst>
      <p:ext uri="{BB962C8B-B14F-4D97-AF65-F5344CB8AC3E}">
        <p14:creationId xmlns:p14="http://schemas.microsoft.com/office/powerpoint/2010/main" val="30396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D6888-A164-4663-AAA5-9E6CE655C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0FF3A8F9-5850-4E89-8188-5A4F87985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BCB81131-8263-4032-9B19-BBF8AA364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CD6BD-8826-46BE-984F-3D31FB8FBB15}" type="datetimeFigureOut">
              <a:rPr lang="es-ES" smtClean="0"/>
              <a:t>13/04/2023</a:t>
            </a:fld>
            <a:endParaRPr lang="es-ES"/>
          </a:p>
        </p:txBody>
      </p:sp>
      <p:sp>
        <p:nvSpPr>
          <p:cNvPr id="5" name="Footer Placeholder 4">
            <a:extLst>
              <a:ext uri="{FF2B5EF4-FFF2-40B4-BE49-F238E27FC236}">
                <a16:creationId xmlns:a16="http://schemas.microsoft.com/office/drawing/2014/main" id="{2321429C-FAB7-4FDE-9173-458B8E525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61E51E74-26D3-4AB8-B40F-B21DF7D233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80261-5CAD-4772-90F5-FD1DEA5C3AAE}" type="slidenum">
              <a:rPr lang="es-ES" smtClean="0"/>
              <a:t>‹Nº›</a:t>
            </a:fld>
            <a:endParaRPr lang="es-ES"/>
          </a:p>
        </p:txBody>
      </p:sp>
    </p:spTree>
    <p:extLst>
      <p:ext uri="{BB962C8B-B14F-4D97-AF65-F5344CB8AC3E}">
        <p14:creationId xmlns:p14="http://schemas.microsoft.com/office/powerpoint/2010/main" val="428122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ap-contactcenter.thegbfoods.com/hc/en-gb" TargetMode="External"/><Relationship Id="rId5" Type="http://schemas.openxmlformats.org/officeDocument/2006/relationships/hyperlink" Target="http://www.thegbfoods.com/" TargetMode="External"/><Relationship Id="rId4" Type="http://schemas.openxmlformats.org/officeDocument/2006/relationships/image" Target="../media/image21.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6CE9BAC-8856-D246-B1B3-F48D4A9D146F}"/>
              </a:ext>
            </a:extLst>
          </p:cNvPr>
          <p:cNvSpPr>
            <a:spLocks noGrp="1"/>
          </p:cNvSpPr>
          <p:nvPr>
            <p:ph type="body" sz="quarter" idx="16"/>
          </p:nvPr>
        </p:nvSpPr>
        <p:spPr>
          <a:xfrm>
            <a:off x="1074420" y="2764305"/>
            <a:ext cx="10138410" cy="2525026"/>
          </a:xfrm>
        </p:spPr>
        <p:txBody>
          <a:bodyPr/>
          <a:lstStyle/>
          <a:p>
            <a:r>
              <a:rPr lang="en-AU" sz="5400" dirty="0"/>
              <a:t>Contact Center </a:t>
            </a:r>
          </a:p>
          <a:p>
            <a:r>
              <a:rPr lang="en-AU" sz="5400" dirty="0"/>
              <a:t>Accounts Payable</a:t>
            </a:r>
          </a:p>
        </p:txBody>
      </p:sp>
    </p:spTree>
    <p:extLst>
      <p:ext uri="{BB962C8B-B14F-4D97-AF65-F5344CB8AC3E}">
        <p14:creationId xmlns:p14="http://schemas.microsoft.com/office/powerpoint/2010/main" val="153586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esquinas redondeadas 37">
            <a:extLst>
              <a:ext uri="{FF2B5EF4-FFF2-40B4-BE49-F238E27FC236}">
                <a16:creationId xmlns:a16="http://schemas.microsoft.com/office/drawing/2014/main" id="{2A074B26-CC49-4307-A422-02F26FF2DB1B}"/>
              </a:ext>
            </a:extLst>
          </p:cNvPr>
          <p:cNvSpPr/>
          <p:nvPr/>
        </p:nvSpPr>
        <p:spPr>
          <a:xfrm>
            <a:off x="480132" y="4169023"/>
            <a:ext cx="11316673" cy="2158199"/>
          </a:xfrm>
          <a:prstGeom prst="roundRect">
            <a:avLst>
              <a:gd name="adj" fmla="val 4314"/>
            </a:avLst>
          </a:prstGeom>
          <a:solidFill>
            <a:srgbClr val="FC5000">
              <a:alpha val="10196"/>
            </a:srgbClr>
          </a:solidFill>
          <a:ln w="6350" cap="flat" cmpd="sng" algn="ctr">
            <a:noFill/>
            <a:prstDash val="solid"/>
            <a:miter lim="800000"/>
          </a:ln>
          <a:effectLst/>
        </p:spPr>
        <p:txBody>
          <a:bodyPr wrap="none" lIns="0" tIns="0" rIns="0" bIns="0" rtlCol="0" anchor="ctr">
            <a:noAutofit/>
          </a:bodyPr>
          <a:lstStyle/>
          <a:p>
            <a:pPr marL="630238" algn="just">
              <a:lnSpc>
                <a:spcPct val="200000"/>
              </a:lnSpc>
            </a:pPr>
            <a:r>
              <a:rPr lang="en-GB" sz="1800" b="1" dirty="0">
                <a:effectLst/>
                <a:latin typeface="Calibri" panose="020F0502020204030204" pitchFamily="34" charset="0"/>
                <a:ea typeface="Calibri" panose="020F0502020204030204" pitchFamily="34" charset="0"/>
                <a:cs typeface="Calibri" panose="020F0502020204030204" pitchFamily="34" charset="0"/>
              </a:rPr>
              <a:t>Simple online access in GBfoods website </a:t>
            </a:r>
          </a:p>
          <a:p>
            <a:pPr marL="630238" lvl="0" algn="just">
              <a:lnSpc>
                <a:spcPct val="200000"/>
              </a:lnSpc>
            </a:pPr>
            <a:r>
              <a:rPr lang="en-GB" sz="1800" b="1" dirty="0">
                <a:effectLst/>
                <a:latin typeface="Calibri" panose="020F0502020204030204" pitchFamily="34" charset="0"/>
                <a:ea typeface="Calibri" panose="020F0502020204030204" pitchFamily="34" charset="0"/>
                <a:cs typeface="Calibri" panose="020F0502020204030204" pitchFamily="34" charset="0"/>
              </a:rPr>
              <a:t>Faster response to your enquiries and claims</a:t>
            </a:r>
          </a:p>
          <a:p>
            <a:pPr marL="630238" lvl="0" algn="just">
              <a:lnSpc>
                <a:spcPct val="200000"/>
              </a:lnSpc>
            </a:pPr>
            <a:r>
              <a:rPr lang="en-GB" sz="1800" b="1" dirty="0">
                <a:effectLst/>
                <a:latin typeface="Calibri" panose="020F0502020204030204" pitchFamily="34" charset="0"/>
                <a:ea typeface="Calibri" panose="020F0502020204030204" pitchFamily="34" charset="0"/>
                <a:cs typeface="Calibri" panose="020F0502020204030204" pitchFamily="34" charset="0"/>
              </a:rPr>
              <a:t>Visibility on the status of your enquiries and claims</a:t>
            </a:r>
            <a:r>
              <a:rPr lang="en-GB" sz="1800" dirty="0">
                <a:effectLst/>
                <a:latin typeface="Calibri" panose="020F0502020204030204" pitchFamily="34" charset="0"/>
                <a:ea typeface="Calibri" panose="020F0502020204030204" pitchFamily="34" charset="0"/>
                <a:cs typeface="Calibri" panose="020F0502020204030204" pitchFamily="34" charset="0"/>
              </a:rPr>
              <a:t> (traceability of tickets)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tángulo: esquinas redondeadas 37">
            <a:extLst>
              <a:ext uri="{FF2B5EF4-FFF2-40B4-BE49-F238E27FC236}">
                <a16:creationId xmlns:a16="http://schemas.microsoft.com/office/drawing/2014/main" id="{F2C746E3-C403-4BDC-8398-6028192D108B}"/>
              </a:ext>
            </a:extLst>
          </p:cNvPr>
          <p:cNvSpPr/>
          <p:nvPr/>
        </p:nvSpPr>
        <p:spPr>
          <a:xfrm>
            <a:off x="480132" y="3848877"/>
            <a:ext cx="11316673" cy="334369"/>
          </a:xfrm>
          <a:prstGeom prst="roundRect">
            <a:avLst/>
          </a:prstGeom>
          <a:solidFill>
            <a:srgbClr val="FC5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0" i="0" dirty="0">
                <a:solidFill>
                  <a:schemeClr val="bg1"/>
                </a:solidFill>
                <a:effectLst/>
                <a:latin typeface="ApexNew"/>
              </a:rPr>
              <a:t>Main Benefits using AP Contact Center are:</a:t>
            </a:r>
            <a:endParaRPr kumimoji="0" lang="en-US" sz="1800" b="0" i="0" u="none" strike="noStrike" kern="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p:txBody>
      </p:sp>
      <p:sp>
        <p:nvSpPr>
          <p:cNvPr id="101" name="Text Placeholder 1">
            <a:extLst>
              <a:ext uri="{FF2B5EF4-FFF2-40B4-BE49-F238E27FC236}">
                <a16:creationId xmlns:a16="http://schemas.microsoft.com/office/drawing/2014/main" id="{DBBEB0AC-17A2-491E-8ADD-D3392CCE030E}"/>
              </a:ext>
            </a:extLst>
          </p:cNvPr>
          <p:cNvSpPr txBox="1">
            <a:spLocks/>
          </p:cNvSpPr>
          <p:nvPr/>
        </p:nvSpPr>
        <p:spPr>
          <a:xfrm>
            <a:off x="356931" y="1024857"/>
            <a:ext cx="11224281" cy="442913"/>
          </a:xfrm>
          <a:prstGeom prst="rect">
            <a:avLst/>
          </a:prstGeom>
        </p:spPr>
        <p:txBody>
          <a:bodyPr vert="horz" lIns="0" tIns="0" rIns="0" bIns="0"/>
          <a:lstStyle>
            <a:lvl1pPr marL="0" indent="0" algn="l" defTabSz="519113" rtl="0" eaLnBrk="0" fontAlgn="base" hangingPunct="0">
              <a:spcBef>
                <a:spcPts val="0"/>
              </a:spcBef>
              <a:spcAft>
                <a:spcPts val="0"/>
              </a:spcAft>
              <a:buFont typeface="Arial" panose="020B0604020202020204" pitchFamily="34" charset="0"/>
              <a:buNone/>
              <a:defRPr sz="2933" b="1" i="0" kern="1200" baseline="0">
                <a:solidFill>
                  <a:schemeClr val="accent1"/>
                </a:solidFill>
                <a:latin typeface="Calibri" panose="020F0502020204030204" pitchFamily="34" charset="0"/>
                <a:ea typeface="+mn-ea"/>
                <a:cs typeface="Arial"/>
              </a:defRPr>
            </a:lvl1pPr>
            <a:lvl2pPr marL="842963" indent="-323850"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2pPr>
            <a:lvl3pPr marL="1298575"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3pPr>
            <a:lvl4pPr marL="1817688"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4pPr>
            <a:lvl5pPr marL="2336800"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5pPr>
            <a:lvl6pPr marL="2857185" indent="-259744" algn="l" defTabSz="519488" rtl="0" eaLnBrk="1" latinLnBrk="0" hangingPunct="1">
              <a:spcBef>
                <a:spcPct val="20000"/>
              </a:spcBef>
              <a:buFont typeface="Arial"/>
              <a:buChar char="•"/>
              <a:defRPr sz="2267" kern="1200">
                <a:solidFill>
                  <a:schemeClr val="tx1"/>
                </a:solidFill>
                <a:latin typeface="+mn-lt"/>
                <a:ea typeface="+mn-ea"/>
                <a:cs typeface="+mn-cs"/>
              </a:defRPr>
            </a:lvl6pPr>
            <a:lvl7pPr marL="3376673" indent="-259744" algn="l" defTabSz="519488" rtl="0" eaLnBrk="1" latinLnBrk="0" hangingPunct="1">
              <a:spcBef>
                <a:spcPct val="20000"/>
              </a:spcBef>
              <a:buFont typeface="Arial"/>
              <a:buChar char="•"/>
              <a:defRPr sz="2267" kern="1200">
                <a:solidFill>
                  <a:schemeClr val="tx1"/>
                </a:solidFill>
                <a:latin typeface="+mn-lt"/>
                <a:ea typeface="+mn-ea"/>
                <a:cs typeface="+mn-cs"/>
              </a:defRPr>
            </a:lvl7pPr>
            <a:lvl8pPr marL="3896161" indent="-259744" algn="l" defTabSz="519488" rtl="0" eaLnBrk="1" latinLnBrk="0" hangingPunct="1">
              <a:spcBef>
                <a:spcPct val="20000"/>
              </a:spcBef>
              <a:buFont typeface="Arial"/>
              <a:buChar char="•"/>
              <a:defRPr sz="2267" kern="1200">
                <a:solidFill>
                  <a:schemeClr val="tx1"/>
                </a:solidFill>
                <a:latin typeface="+mn-lt"/>
                <a:ea typeface="+mn-ea"/>
                <a:cs typeface="+mn-cs"/>
              </a:defRPr>
            </a:lvl8pPr>
            <a:lvl9pPr marL="4415650" indent="-259744" algn="l" defTabSz="519488" rtl="0" eaLnBrk="1" latinLnBrk="0" hangingPunct="1">
              <a:spcBef>
                <a:spcPct val="20000"/>
              </a:spcBef>
              <a:buFont typeface="Arial"/>
              <a:buChar char="•"/>
              <a:defRPr sz="2267" kern="1200">
                <a:solidFill>
                  <a:schemeClr val="tx1"/>
                </a:solidFill>
                <a:latin typeface="+mn-lt"/>
                <a:ea typeface="+mn-ea"/>
                <a:cs typeface="+mn-cs"/>
              </a:defRPr>
            </a:lvl9pPr>
          </a:lstStyle>
          <a:p>
            <a:pPr marL="0" marR="0" lvl="1" indent="0" algn="just" defTabSz="519488" rtl="0" eaLnBrk="1" fontAlgn="auto" latinLnBrk="0" hangingPunct="1">
              <a:lnSpc>
                <a:spcPct val="100000"/>
              </a:lnSpc>
              <a:spcBef>
                <a:spcPts val="0"/>
              </a:spcBef>
              <a:spcAft>
                <a:spcPts val="600"/>
              </a:spcAft>
              <a:buClrTx/>
              <a:buSzTx/>
              <a:buFontTx/>
              <a:buNone/>
              <a:tabLst/>
              <a:defRPr/>
            </a:pPr>
            <a:r>
              <a:rPr lang="en-US" sz="1800" b="0" i="0" dirty="0">
                <a:solidFill>
                  <a:srgbClr val="2F3941"/>
                </a:solidFill>
                <a:effectLst/>
              </a:rPr>
              <a:t>The </a:t>
            </a:r>
            <a:r>
              <a:rPr lang="en-US" sz="1800" i="0" dirty="0">
                <a:solidFill>
                  <a:srgbClr val="2F3941"/>
                </a:solidFill>
                <a:effectLst/>
              </a:rPr>
              <a:t>Accounts Payable </a:t>
            </a:r>
            <a:r>
              <a:rPr lang="en-US" sz="1800" b="1" i="0" dirty="0">
                <a:solidFill>
                  <a:srgbClr val="2F3941"/>
                </a:solidFill>
                <a:effectLst/>
              </a:rPr>
              <a:t>Contact Center </a:t>
            </a:r>
            <a:r>
              <a:rPr lang="en-US" sz="1800" b="0" i="0" dirty="0">
                <a:solidFill>
                  <a:srgbClr val="2F3941"/>
                </a:solidFill>
                <a:effectLst/>
              </a:rPr>
              <a:t>is a portal that allows you to easily contact the Accounts Payable team through webforms. In these forms we can choose the reason for the query and fill in the fields with the necessary information that the team needs to be able to resolve the request.</a:t>
            </a:r>
            <a:endParaRPr kumimoji="0" lang="en-US" sz="4000" b="0" i="0" u="none" strike="noStrike" kern="1200" cap="none" spc="0" normalizeH="0" baseline="0" noProof="0" dirty="0">
              <a:ln>
                <a:noFill/>
              </a:ln>
              <a:solidFill>
                <a:srgbClr val="7F7F7F"/>
              </a:solidFill>
              <a:effectLst/>
              <a:uLnTx/>
              <a:uFillTx/>
              <a:ea typeface="+mn-ea"/>
              <a:cs typeface="Arial"/>
            </a:endParaRPr>
          </a:p>
        </p:txBody>
      </p:sp>
      <p:sp>
        <p:nvSpPr>
          <p:cNvPr id="69" name="Marcador de texto 6">
            <a:extLst>
              <a:ext uri="{FF2B5EF4-FFF2-40B4-BE49-F238E27FC236}">
                <a16:creationId xmlns:a16="http://schemas.microsoft.com/office/drawing/2014/main" id="{6D23FE40-DE5A-4D6F-B099-C356974F8D21}"/>
              </a:ext>
            </a:extLst>
          </p:cNvPr>
          <p:cNvSpPr txBox="1">
            <a:spLocks/>
          </p:cNvSpPr>
          <p:nvPr/>
        </p:nvSpPr>
        <p:spPr>
          <a:xfrm>
            <a:off x="356931" y="318146"/>
            <a:ext cx="11573664" cy="458075"/>
          </a:xfrm>
          <a:prstGeom prst="rect">
            <a:avLst/>
          </a:prstGeom>
        </p:spPr>
        <p:txBody>
          <a:bodyPr anchor="ctr"/>
          <a:lstStyle>
            <a:defPPr>
              <a:defRPr lang="es-ES"/>
            </a:defPPr>
            <a:lvl1pPr marR="0" lvl="0" indent="0" fontAlgn="auto">
              <a:lnSpc>
                <a:spcPct val="100000"/>
              </a:lnSpc>
              <a:spcBef>
                <a:spcPts val="1000"/>
              </a:spcBef>
              <a:spcAft>
                <a:spcPts val="0"/>
              </a:spcAft>
              <a:buClrTx/>
              <a:buSzTx/>
              <a:buFont typeface="Arial" panose="020B0604020202020204" pitchFamily="34" charset="0"/>
              <a:buNone/>
              <a:tabLst/>
              <a:defRPr sz="2800" b="1">
                <a:solidFill>
                  <a:srgbClr val="FF5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3200" dirty="0"/>
              <a:t>Accounts Payable (AP) Contact </a:t>
            </a:r>
            <a:r>
              <a:rPr lang="en-GB" sz="3200" dirty="0"/>
              <a:t>Center</a:t>
            </a:r>
            <a:r>
              <a:rPr lang="en-AU" sz="3200" dirty="0"/>
              <a:t> </a:t>
            </a:r>
            <a:r>
              <a:rPr lang="en-AU" sz="3200" i="0" dirty="0"/>
              <a:t>&amp; Main benefits</a:t>
            </a:r>
          </a:p>
        </p:txBody>
      </p:sp>
      <p:grpSp>
        <p:nvGrpSpPr>
          <p:cNvPr id="3" name="Grupo 2">
            <a:extLst>
              <a:ext uri="{FF2B5EF4-FFF2-40B4-BE49-F238E27FC236}">
                <a16:creationId xmlns:a16="http://schemas.microsoft.com/office/drawing/2014/main" id="{03305C8B-13A9-47E2-8F34-30378D44A3C3}"/>
              </a:ext>
            </a:extLst>
          </p:cNvPr>
          <p:cNvGrpSpPr/>
          <p:nvPr/>
        </p:nvGrpSpPr>
        <p:grpSpPr>
          <a:xfrm>
            <a:off x="3277324" y="2024203"/>
            <a:ext cx="5210642" cy="1252854"/>
            <a:chOff x="5534720" y="2296497"/>
            <a:chExt cx="5210642" cy="1252854"/>
          </a:xfrm>
        </p:grpSpPr>
        <p:sp>
          <p:nvSpPr>
            <p:cNvPr id="86" name="Freeform: Shape 85">
              <a:extLst>
                <a:ext uri="{FF2B5EF4-FFF2-40B4-BE49-F238E27FC236}">
                  <a16:creationId xmlns:a16="http://schemas.microsoft.com/office/drawing/2014/main" id="{3282A8BE-8386-4221-890B-5189DFAB9251}"/>
                </a:ext>
              </a:extLst>
            </p:cNvPr>
            <p:cNvSpPr/>
            <p:nvPr/>
          </p:nvSpPr>
          <p:spPr>
            <a:xfrm>
              <a:off x="7621906" y="2368846"/>
              <a:ext cx="1113906" cy="576741"/>
            </a:xfrm>
            <a:custGeom>
              <a:avLst/>
              <a:gdLst>
                <a:gd name="connsiteX0" fmla="*/ 0 w 1446662"/>
                <a:gd name="connsiteY0" fmla="*/ 846162 h 846162"/>
                <a:gd name="connsiteX1" fmla="*/ 736979 w 1446662"/>
                <a:gd name="connsiteY1" fmla="*/ 0 h 846162"/>
                <a:gd name="connsiteX2" fmla="*/ 1446662 w 1446662"/>
                <a:gd name="connsiteY2" fmla="*/ 846162 h 846162"/>
              </a:gdLst>
              <a:ahLst/>
              <a:cxnLst>
                <a:cxn ang="0">
                  <a:pos x="connsiteX0" y="connsiteY0"/>
                </a:cxn>
                <a:cxn ang="0">
                  <a:pos x="connsiteX1" y="connsiteY1"/>
                </a:cxn>
                <a:cxn ang="0">
                  <a:pos x="connsiteX2" y="connsiteY2"/>
                </a:cxn>
              </a:cxnLst>
              <a:rect l="l" t="t" r="r" b="b"/>
              <a:pathLst>
                <a:path w="1446662" h="846162">
                  <a:moveTo>
                    <a:pt x="0" y="846162"/>
                  </a:moveTo>
                  <a:cubicBezTo>
                    <a:pt x="247934" y="423081"/>
                    <a:pt x="495869" y="0"/>
                    <a:pt x="736979" y="0"/>
                  </a:cubicBezTo>
                  <a:cubicBezTo>
                    <a:pt x="978089" y="0"/>
                    <a:pt x="1212375" y="423081"/>
                    <a:pt x="1446662" y="846162"/>
                  </a:cubicBezTo>
                </a:path>
              </a:pathLst>
            </a:custGeom>
            <a:noFill/>
            <a:ln w="9525" cap="flat" cmpd="sng" algn="ctr">
              <a:solidFill>
                <a:srgbClr val="A5A5A5"/>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2" name="Grupo 1">
              <a:extLst>
                <a:ext uri="{FF2B5EF4-FFF2-40B4-BE49-F238E27FC236}">
                  <a16:creationId xmlns:a16="http://schemas.microsoft.com/office/drawing/2014/main" id="{BB3AD7DB-F085-4AF8-A295-F4E35A0E82D3}"/>
                </a:ext>
              </a:extLst>
            </p:cNvPr>
            <p:cNvGrpSpPr/>
            <p:nvPr/>
          </p:nvGrpSpPr>
          <p:grpSpPr>
            <a:xfrm>
              <a:off x="5534720" y="2296497"/>
              <a:ext cx="5210642" cy="1252854"/>
              <a:chOff x="5534720" y="2296497"/>
              <a:chExt cx="5210642" cy="1252854"/>
            </a:xfrm>
          </p:grpSpPr>
          <p:cxnSp>
            <p:nvCxnSpPr>
              <p:cNvPr id="71" name="Straight Arrow Connector 70">
                <a:extLst>
                  <a:ext uri="{FF2B5EF4-FFF2-40B4-BE49-F238E27FC236}">
                    <a16:creationId xmlns:a16="http://schemas.microsoft.com/office/drawing/2014/main" id="{237E448D-ED76-4121-A0E0-BA76690A0DD5}"/>
                  </a:ext>
                </a:extLst>
              </p:cNvPr>
              <p:cNvCxnSpPr>
                <a:cxnSpLocks/>
              </p:cNvCxnSpPr>
              <p:nvPr/>
            </p:nvCxnSpPr>
            <p:spPr>
              <a:xfrm>
                <a:off x="9010879" y="2854709"/>
                <a:ext cx="360000" cy="0"/>
              </a:xfrm>
              <a:prstGeom prst="straightConnector1">
                <a:avLst/>
              </a:prstGeom>
              <a:noFill/>
              <a:ln w="12700" cap="flat" cmpd="sng" algn="ctr">
                <a:solidFill>
                  <a:srgbClr val="A5A5A5"/>
                </a:solidFill>
                <a:prstDash val="solid"/>
                <a:miter lim="800000"/>
                <a:tailEnd type="triangle"/>
              </a:ln>
              <a:effectLst/>
            </p:spPr>
          </p:cxnSp>
          <p:cxnSp>
            <p:nvCxnSpPr>
              <p:cNvPr id="72" name="Straight Arrow Connector 71">
                <a:extLst>
                  <a:ext uri="{FF2B5EF4-FFF2-40B4-BE49-F238E27FC236}">
                    <a16:creationId xmlns:a16="http://schemas.microsoft.com/office/drawing/2014/main" id="{9A4AB362-B8B3-4EB5-83EF-C9D29731B070}"/>
                  </a:ext>
                </a:extLst>
              </p:cNvPr>
              <p:cNvCxnSpPr>
                <a:cxnSpLocks/>
              </p:cNvCxnSpPr>
              <p:nvPr/>
            </p:nvCxnSpPr>
            <p:spPr>
              <a:xfrm flipH="1">
                <a:off x="9010879" y="3056244"/>
                <a:ext cx="360000" cy="0"/>
              </a:xfrm>
              <a:prstGeom prst="straightConnector1">
                <a:avLst/>
              </a:prstGeom>
              <a:noFill/>
              <a:ln w="6350" cap="flat" cmpd="sng" algn="ctr">
                <a:solidFill>
                  <a:srgbClr val="FC5000"/>
                </a:solidFill>
                <a:prstDash val="solid"/>
                <a:miter lim="800000"/>
                <a:tailEnd type="triangle"/>
              </a:ln>
              <a:effectLst/>
            </p:spPr>
          </p:cxnSp>
          <p:sp>
            <p:nvSpPr>
              <p:cNvPr id="73" name="Marcador de texto 6">
                <a:extLst>
                  <a:ext uri="{FF2B5EF4-FFF2-40B4-BE49-F238E27FC236}">
                    <a16:creationId xmlns:a16="http://schemas.microsoft.com/office/drawing/2014/main" id="{7E105797-17B8-4D46-9C2A-8666C5998049}"/>
                  </a:ext>
                </a:extLst>
              </p:cNvPr>
              <p:cNvSpPr txBox="1">
                <a:spLocks/>
              </p:cNvSpPr>
              <p:nvPr/>
            </p:nvSpPr>
            <p:spPr>
              <a:xfrm>
                <a:off x="9170625" y="2976726"/>
                <a:ext cx="1481976" cy="465808"/>
              </a:xfrm>
              <a:prstGeom prst="rect">
                <a:avLst/>
              </a:prstGeom>
            </p:spPr>
            <p:txBody>
              <a:bodyPr/>
              <a:lstStyle>
                <a:lvl1pPr marL="228600" indent="-228600" algn="l" defTabSz="914400" rtl="0" eaLnBrk="1" latinLnBrk="0" hangingPunct="1">
                  <a:lnSpc>
                    <a:spcPts val="5000"/>
                  </a:lnSpc>
                  <a:spcBef>
                    <a:spcPts val="1000"/>
                  </a:spcBef>
                  <a:buFont typeface="Arial" panose="020B0604020202020204" pitchFamily="34" charset="0"/>
                  <a:buChar char="•"/>
                  <a:defRPr sz="3200" b="1" kern="1200">
                    <a:solidFill>
                      <a:srgbClr val="FE500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5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srgbClr val="FE5001"/>
                    </a:solidFill>
                    <a:effectLst/>
                    <a:uLnTx/>
                    <a:uFillTx/>
                    <a:latin typeface="Calibri" panose="020F0502020204030204" pitchFamily="34" charset="0"/>
                    <a:ea typeface="+mn-ea"/>
                    <a:cs typeface="Calibri" panose="020F0502020204030204" pitchFamily="34" charset="0"/>
                  </a:rPr>
                  <a:t>AP Team</a:t>
                </a:r>
              </a:p>
              <a:p>
                <a:pPr marL="0" marR="0" lvl="0" indent="0" algn="ctr" defTabSz="914400" rtl="0" eaLnBrk="1" fontAlgn="auto" latinLnBrk="0" hangingPunct="1">
                  <a:lnSpc>
                    <a:spcPts val="5000"/>
                  </a:lnSpc>
                  <a:spcBef>
                    <a:spcPts val="1000"/>
                  </a:spcBef>
                  <a:spcAft>
                    <a:spcPts val="0"/>
                  </a:spcAft>
                  <a:buClrTx/>
                  <a:buSzTx/>
                  <a:buFont typeface="Arial" panose="020B0604020202020204" pitchFamily="34" charset="0"/>
                  <a:buNone/>
                  <a:tabLst/>
                  <a:defRPr/>
                </a:pPr>
                <a:endParaRPr kumimoji="0" lang="es-ES" sz="2000" b="1" i="0" u="none" strike="noStrike" kern="1200" cap="none" spc="0" normalizeH="0" baseline="0" noProof="0" dirty="0">
                  <a:ln>
                    <a:noFill/>
                  </a:ln>
                  <a:solidFill>
                    <a:srgbClr val="FE5001"/>
                  </a:solidFill>
                  <a:effectLst/>
                  <a:uLnTx/>
                  <a:uFillTx/>
                  <a:latin typeface="Calibri" panose="020F0502020204030204" pitchFamily="34" charset="0"/>
                  <a:ea typeface="+mn-ea"/>
                  <a:cs typeface="Calibri" panose="020F0502020204030204" pitchFamily="34" charset="0"/>
                </a:endParaRPr>
              </a:p>
            </p:txBody>
          </p:sp>
          <p:pic>
            <p:nvPicPr>
              <p:cNvPr id="84" name="Picture 83">
                <a:extLst>
                  <a:ext uri="{FF2B5EF4-FFF2-40B4-BE49-F238E27FC236}">
                    <a16:creationId xmlns:a16="http://schemas.microsoft.com/office/drawing/2014/main" id="{39D20BC6-09D0-4422-A14F-3E121B963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080" y="2652287"/>
                <a:ext cx="592020" cy="592020"/>
              </a:xfrm>
              <a:prstGeom prst="rect">
                <a:avLst/>
              </a:prstGeom>
            </p:spPr>
          </p:pic>
          <p:pic>
            <p:nvPicPr>
              <p:cNvPr id="85" name="Picture 84">
                <a:extLst>
                  <a:ext uri="{FF2B5EF4-FFF2-40B4-BE49-F238E27FC236}">
                    <a16:creationId xmlns:a16="http://schemas.microsoft.com/office/drawing/2014/main" id="{25036A87-3356-4740-A786-E7376E58A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379" y="2296497"/>
                <a:ext cx="983983" cy="983983"/>
              </a:xfrm>
              <a:prstGeom prst="rect">
                <a:avLst/>
              </a:prstGeom>
            </p:spPr>
          </p:pic>
          <p:sp>
            <p:nvSpPr>
              <p:cNvPr id="88" name="Freeform: Shape 87">
                <a:extLst>
                  <a:ext uri="{FF2B5EF4-FFF2-40B4-BE49-F238E27FC236}">
                    <a16:creationId xmlns:a16="http://schemas.microsoft.com/office/drawing/2014/main" id="{27679F9A-64DE-4DB2-89A0-A9247A87D1C4}"/>
                  </a:ext>
                </a:extLst>
              </p:cNvPr>
              <p:cNvSpPr/>
              <p:nvPr/>
            </p:nvSpPr>
            <p:spPr>
              <a:xfrm>
                <a:off x="7639228" y="2741280"/>
                <a:ext cx="1107314" cy="164320"/>
              </a:xfrm>
              <a:custGeom>
                <a:avLst/>
                <a:gdLst>
                  <a:gd name="connsiteX0" fmla="*/ 0 w 1438101"/>
                  <a:gd name="connsiteY0" fmla="*/ 232768 h 241081"/>
                  <a:gd name="connsiteX1" fmla="*/ 748145 w 1438101"/>
                  <a:gd name="connsiteY1" fmla="*/ 12 h 241081"/>
                  <a:gd name="connsiteX2" fmla="*/ 1438101 w 1438101"/>
                  <a:gd name="connsiteY2" fmla="*/ 241081 h 241081"/>
                </a:gdLst>
                <a:ahLst/>
                <a:cxnLst>
                  <a:cxn ang="0">
                    <a:pos x="connsiteX0" y="connsiteY0"/>
                  </a:cxn>
                  <a:cxn ang="0">
                    <a:pos x="connsiteX1" y="connsiteY1"/>
                  </a:cxn>
                  <a:cxn ang="0">
                    <a:pos x="connsiteX2" y="connsiteY2"/>
                  </a:cxn>
                </a:cxnLst>
                <a:rect l="l" t="t" r="r" b="b"/>
                <a:pathLst>
                  <a:path w="1438101" h="241081">
                    <a:moveTo>
                      <a:pt x="0" y="232768"/>
                    </a:moveTo>
                    <a:cubicBezTo>
                      <a:pt x="254231" y="115697"/>
                      <a:pt x="508462" y="-1373"/>
                      <a:pt x="748145" y="12"/>
                    </a:cubicBezTo>
                    <a:cubicBezTo>
                      <a:pt x="987828" y="1397"/>
                      <a:pt x="1212964" y="121239"/>
                      <a:pt x="1438101" y="241081"/>
                    </a:cubicBezTo>
                  </a:path>
                </a:pathLst>
              </a:custGeom>
              <a:noFill/>
              <a:ln w="9525" cap="flat" cmpd="sng" algn="ctr">
                <a:solidFill>
                  <a:srgbClr val="A5A5A5"/>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C4237775-4526-44CE-9EDB-FCC239424045}"/>
                  </a:ext>
                </a:extLst>
              </p:cNvPr>
              <p:cNvSpPr/>
              <p:nvPr/>
            </p:nvSpPr>
            <p:spPr>
              <a:xfrm rot="10800000">
                <a:off x="7628498" y="2908552"/>
                <a:ext cx="1107314" cy="164320"/>
              </a:xfrm>
              <a:custGeom>
                <a:avLst/>
                <a:gdLst>
                  <a:gd name="connsiteX0" fmla="*/ 0 w 1438101"/>
                  <a:gd name="connsiteY0" fmla="*/ 232768 h 241081"/>
                  <a:gd name="connsiteX1" fmla="*/ 748145 w 1438101"/>
                  <a:gd name="connsiteY1" fmla="*/ 12 h 241081"/>
                  <a:gd name="connsiteX2" fmla="*/ 1438101 w 1438101"/>
                  <a:gd name="connsiteY2" fmla="*/ 241081 h 241081"/>
                </a:gdLst>
                <a:ahLst/>
                <a:cxnLst>
                  <a:cxn ang="0">
                    <a:pos x="connsiteX0" y="connsiteY0"/>
                  </a:cxn>
                  <a:cxn ang="0">
                    <a:pos x="connsiteX1" y="connsiteY1"/>
                  </a:cxn>
                  <a:cxn ang="0">
                    <a:pos x="connsiteX2" y="connsiteY2"/>
                  </a:cxn>
                </a:cxnLst>
                <a:rect l="l" t="t" r="r" b="b"/>
                <a:pathLst>
                  <a:path w="1438101" h="241081">
                    <a:moveTo>
                      <a:pt x="0" y="232768"/>
                    </a:moveTo>
                    <a:cubicBezTo>
                      <a:pt x="254231" y="115697"/>
                      <a:pt x="508462" y="-1373"/>
                      <a:pt x="748145" y="12"/>
                    </a:cubicBezTo>
                    <a:cubicBezTo>
                      <a:pt x="987828" y="1397"/>
                      <a:pt x="1212964" y="121239"/>
                      <a:pt x="1438101" y="241081"/>
                    </a:cubicBezTo>
                  </a:path>
                </a:pathLst>
              </a:custGeom>
              <a:noFill/>
              <a:ln w="9525" cap="flat" cmpd="sng" algn="ctr">
                <a:solidFill>
                  <a:srgbClr val="A5A5A5"/>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133E246A-6C52-476D-A1D0-5C9FC41DB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5989" y="2623224"/>
                <a:ext cx="322363" cy="322363"/>
              </a:xfrm>
              <a:prstGeom prst="rect">
                <a:avLst/>
              </a:prstGeom>
            </p:spPr>
          </p:pic>
          <p:sp>
            <p:nvSpPr>
              <p:cNvPr id="92" name="Freeform: Shape 91">
                <a:extLst>
                  <a:ext uri="{FF2B5EF4-FFF2-40B4-BE49-F238E27FC236}">
                    <a16:creationId xmlns:a16="http://schemas.microsoft.com/office/drawing/2014/main" id="{5CD9F8B6-643F-45F3-AEC4-730EFB20DBF2}"/>
                  </a:ext>
                </a:extLst>
              </p:cNvPr>
              <p:cNvSpPr/>
              <p:nvPr/>
            </p:nvSpPr>
            <p:spPr>
              <a:xfrm rot="10800000">
                <a:off x="7623173" y="2950120"/>
                <a:ext cx="1113906" cy="576741"/>
              </a:xfrm>
              <a:custGeom>
                <a:avLst/>
                <a:gdLst>
                  <a:gd name="connsiteX0" fmla="*/ 0 w 1446662"/>
                  <a:gd name="connsiteY0" fmla="*/ 846162 h 846162"/>
                  <a:gd name="connsiteX1" fmla="*/ 736979 w 1446662"/>
                  <a:gd name="connsiteY1" fmla="*/ 0 h 846162"/>
                  <a:gd name="connsiteX2" fmla="*/ 1446662 w 1446662"/>
                  <a:gd name="connsiteY2" fmla="*/ 846162 h 846162"/>
                </a:gdLst>
                <a:ahLst/>
                <a:cxnLst>
                  <a:cxn ang="0">
                    <a:pos x="connsiteX0" y="connsiteY0"/>
                  </a:cxn>
                  <a:cxn ang="0">
                    <a:pos x="connsiteX1" y="connsiteY1"/>
                  </a:cxn>
                  <a:cxn ang="0">
                    <a:pos x="connsiteX2" y="connsiteY2"/>
                  </a:cxn>
                </a:cxnLst>
                <a:rect l="l" t="t" r="r" b="b"/>
                <a:pathLst>
                  <a:path w="1446662" h="846162">
                    <a:moveTo>
                      <a:pt x="0" y="846162"/>
                    </a:moveTo>
                    <a:cubicBezTo>
                      <a:pt x="247934" y="423081"/>
                      <a:pt x="495869" y="0"/>
                      <a:pt x="736979" y="0"/>
                    </a:cubicBezTo>
                    <a:cubicBezTo>
                      <a:pt x="978089" y="0"/>
                      <a:pt x="1212375" y="423081"/>
                      <a:pt x="1446662" y="846162"/>
                    </a:cubicBezTo>
                  </a:path>
                </a:pathLst>
              </a:custGeom>
              <a:noFill/>
              <a:ln w="9525" cap="flat" cmpd="sng" algn="ctr">
                <a:solidFill>
                  <a:srgbClr val="A5A5A5"/>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93" name="Imagen 9">
                <a:extLst>
                  <a:ext uri="{FF2B5EF4-FFF2-40B4-BE49-F238E27FC236}">
                    <a16:creationId xmlns:a16="http://schemas.microsoft.com/office/drawing/2014/main" id="{0F9562FB-46B7-41A9-8DEE-A35469195AD8}"/>
                  </a:ext>
                </a:extLst>
              </p:cNvPr>
              <p:cNvPicPr>
                <a:picLocks noChangeAspect="1"/>
              </p:cNvPicPr>
              <p:nvPr/>
            </p:nvPicPr>
            <p:blipFill>
              <a:blip r:embed="rId6"/>
              <a:stretch>
                <a:fillRect/>
              </a:stretch>
            </p:blipFill>
            <p:spPr>
              <a:xfrm>
                <a:off x="7972241" y="3145936"/>
                <a:ext cx="443510" cy="403415"/>
              </a:xfrm>
              <a:prstGeom prst="rect">
                <a:avLst/>
              </a:prstGeom>
            </p:spPr>
          </p:pic>
          <p:sp>
            <p:nvSpPr>
              <p:cNvPr id="95" name="Marcador de texto 6">
                <a:extLst>
                  <a:ext uri="{FF2B5EF4-FFF2-40B4-BE49-F238E27FC236}">
                    <a16:creationId xmlns:a16="http://schemas.microsoft.com/office/drawing/2014/main" id="{CFE3569C-859E-4D57-9B1B-276BB8288A8A}"/>
                  </a:ext>
                </a:extLst>
              </p:cNvPr>
              <p:cNvSpPr txBox="1">
                <a:spLocks/>
              </p:cNvSpPr>
              <p:nvPr/>
            </p:nvSpPr>
            <p:spPr>
              <a:xfrm>
                <a:off x="5534720" y="2939712"/>
                <a:ext cx="2174396" cy="431842"/>
              </a:xfrm>
              <a:prstGeom prst="rect">
                <a:avLst/>
              </a:prstGeom>
            </p:spPr>
            <p:txBody>
              <a:bodyPr/>
              <a:lstStyle>
                <a:lvl1pPr marL="228600" indent="-228600" algn="l" defTabSz="914400" rtl="0" eaLnBrk="1" latinLnBrk="0" hangingPunct="1">
                  <a:lnSpc>
                    <a:spcPts val="5000"/>
                  </a:lnSpc>
                  <a:spcBef>
                    <a:spcPts val="1000"/>
                  </a:spcBef>
                  <a:buFont typeface="Arial" panose="020B0604020202020204" pitchFamily="34" charset="0"/>
                  <a:buChar char="•"/>
                  <a:defRPr sz="3200" b="1" kern="1200">
                    <a:solidFill>
                      <a:srgbClr val="FE500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5000"/>
                  </a:lnSpc>
                  <a:spcBef>
                    <a:spcPts val="1000"/>
                  </a:spcBef>
                  <a:spcAft>
                    <a:spcPts val="0"/>
                  </a:spcAft>
                  <a:buClrTx/>
                  <a:buSzTx/>
                  <a:buFont typeface="Arial" panose="020B0604020202020204" pitchFamily="34" charset="0"/>
                  <a:buNone/>
                  <a:tabLst/>
                  <a:defRPr/>
                </a:pPr>
                <a:r>
                  <a:rPr kumimoji="0" lang="es-ES" sz="1600" b="1" i="0" u="none" strike="noStrike" kern="1200" cap="none" spc="0" normalizeH="0" baseline="0" noProof="0" dirty="0">
                    <a:ln>
                      <a:noFill/>
                    </a:ln>
                    <a:solidFill>
                      <a:srgbClr val="FE5001"/>
                    </a:solidFill>
                    <a:effectLst/>
                    <a:uLnTx/>
                    <a:uFillTx/>
                    <a:latin typeface="Calibri" panose="020F0502020204030204" pitchFamily="34" charset="0"/>
                    <a:ea typeface="+mn-ea"/>
                    <a:cs typeface="Calibri" panose="020F0502020204030204" pitchFamily="34" charset="0"/>
                  </a:rPr>
                  <a:t>GB Vendors</a:t>
                </a:r>
              </a:p>
            </p:txBody>
          </p:sp>
          <p:pic>
            <p:nvPicPr>
              <p:cNvPr id="97" name="Picture 96">
                <a:extLst>
                  <a:ext uri="{FF2B5EF4-FFF2-40B4-BE49-F238E27FC236}">
                    <a16:creationId xmlns:a16="http://schemas.microsoft.com/office/drawing/2014/main" id="{B22C2C03-6658-4C02-8606-4B83DBCD30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4026" y="2415178"/>
                <a:ext cx="772464" cy="772464"/>
              </a:xfrm>
              <a:prstGeom prst="rect">
                <a:avLst/>
              </a:prstGeom>
            </p:spPr>
          </p:pic>
        </p:grpSp>
      </p:grpSp>
      <p:pic>
        <p:nvPicPr>
          <p:cNvPr id="98" name="Imagen 97">
            <a:extLst>
              <a:ext uri="{FF2B5EF4-FFF2-40B4-BE49-F238E27FC236}">
                <a16:creationId xmlns:a16="http://schemas.microsoft.com/office/drawing/2014/main" id="{CDD7FD8B-DC8E-4D91-AFD5-9C30A9EA7360}"/>
              </a:ext>
            </a:extLst>
          </p:cNvPr>
          <p:cNvPicPr>
            <a:picLocks noChangeAspect="1"/>
          </p:cNvPicPr>
          <p:nvPr/>
        </p:nvPicPr>
        <p:blipFill>
          <a:blip r:embed="rId8"/>
          <a:stretch>
            <a:fillRect/>
          </a:stretch>
        </p:blipFill>
        <p:spPr>
          <a:xfrm>
            <a:off x="564216" y="5081937"/>
            <a:ext cx="563337" cy="468000"/>
          </a:xfrm>
          <a:prstGeom prst="rect">
            <a:avLst/>
          </a:prstGeom>
        </p:spPr>
      </p:pic>
      <p:pic>
        <p:nvPicPr>
          <p:cNvPr id="6" name="Imagen 5">
            <a:extLst>
              <a:ext uri="{FF2B5EF4-FFF2-40B4-BE49-F238E27FC236}">
                <a16:creationId xmlns:a16="http://schemas.microsoft.com/office/drawing/2014/main" id="{8DACE6AE-CB47-4B6C-A9B8-C98196ABC91F}"/>
              </a:ext>
            </a:extLst>
          </p:cNvPr>
          <p:cNvPicPr>
            <a:picLocks noChangeAspect="1"/>
          </p:cNvPicPr>
          <p:nvPr/>
        </p:nvPicPr>
        <p:blipFill>
          <a:blip r:embed="rId9"/>
          <a:stretch>
            <a:fillRect/>
          </a:stretch>
        </p:blipFill>
        <p:spPr>
          <a:xfrm>
            <a:off x="4901202" y="3366192"/>
            <a:ext cx="2602781" cy="413296"/>
          </a:xfrm>
          <a:prstGeom prst="rect">
            <a:avLst/>
          </a:prstGeom>
        </p:spPr>
      </p:pic>
      <p:pic>
        <p:nvPicPr>
          <p:cNvPr id="104" name="Imagen 103">
            <a:extLst>
              <a:ext uri="{FF2B5EF4-FFF2-40B4-BE49-F238E27FC236}">
                <a16:creationId xmlns:a16="http://schemas.microsoft.com/office/drawing/2014/main" id="{F83FAEAA-9230-43A6-8E46-54A195C679FA}"/>
              </a:ext>
            </a:extLst>
          </p:cNvPr>
          <p:cNvPicPr>
            <a:picLocks noChangeAspect="1"/>
          </p:cNvPicPr>
          <p:nvPr/>
        </p:nvPicPr>
        <p:blipFill>
          <a:blip r:embed="rId10"/>
          <a:stretch>
            <a:fillRect/>
          </a:stretch>
        </p:blipFill>
        <p:spPr>
          <a:xfrm>
            <a:off x="592029" y="5666887"/>
            <a:ext cx="507713" cy="432000"/>
          </a:xfrm>
          <a:prstGeom prst="rect">
            <a:avLst/>
          </a:prstGeom>
        </p:spPr>
      </p:pic>
      <p:pic>
        <p:nvPicPr>
          <p:cNvPr id="105" name="Imagen 104">
            <a:extLst>
              <a:ext uri="{FF2B5EF4-FFF2-40B4-BE49-F238E27FC236}">
                <a16:creationId xmlns:a16="http://schemas.microsoft.com/office/drawing/2014/main" id="{67354B94-F74E-448D-ADD1-DA303BF1DC37}"/>
              </a:ext>
            </a:extLst>
          </p:cNvPr>
          <p:cNvPicPr>
            <a:picLocks noChangeAspect="1"/>
          </p:cNvPicPr>
          <p:nvPr/>
        </p:nvPicPr>
        <p:blipFill>
          <a:blip r:embed="rId11"/>
          <a:stretch>
            <a:fillRect/>
          </a:stretch>
        </p:blipFill>
        <p:spPr>
          <a:xfrm>
            <a:off x="613049" y="4479627"/>
            <a:ext cx="489599" cy="432000"/>
          </a:xfrm>
          <a:prstGeom prst="rect">
            <a:avLst/>
          </a:prstGeom>
        </p:spPr>
      </p:pic>
      <p:cxnSp>
        <p:nvCxnSpPr>
          <p:cNvPr id="25" name="Straight Arrow Connector 70">
            <a:extLst>
              <a:ext uri="{FF2B5EF4-FFF2-40B4-BE49-F238E27FC236}">
                <a16:creationId xmlns:a16="http://schemas.microsoft.com/office/drawing/2014/main" id="{A97CA39A-B33D-40FA-9460-AC96FCC61C71}"/>
              </a:ext>
            </a:extLst>
          </p:cNvPr>
          <p:cNvCxnSpPr>
            <a:cxnSpLocks/>
          </p:cNvCxnSpPr>
          <p:nvPr/>
        </p:nvCxnSpPr>
        <p:spPr>
          <a:xfrm>
            <a:off x="4892027" y="2582411"/>
            <a:ext cx="360000" cy="0"/>
          </a:xfrm>
          <a:prstGeom prst="straightConnector1">
            <a:avLst/>
          </a:prstGeom>
          <a:noFill/>
          <a:ln w="12700" cap="flat" cmpd="sng" algn="ctr">
            <a:solidFill>
              <a:srgbClr val="A5A5A5"/>
            </a:solidFill>
            <a:prstDash val="solid"/>
            <a:miter lim="800000"/>
            <a:tailEnd type="triangle"/>
          </a:ln>
          <a:effectLst/>
        </p:spPr>
      </p:cxnSp>
      <p:cxnSp>
        <p:nvCxnSpPr>
          <p:cNvPr id="26" name="Straight Arrow Connector 71">
            <a:extLst>
              <a:ext uri="{FF2B5EF4-FFF2-40B4-BE49-F238E27FC236}">
                <a16:creationId xmlns:a16="http://schemas.microsoft.com/office/drawing/2014/main" id="{7D953D48-C046-4B6F-B936-D4F686C025C3}"/>
              </a:ext>
            </a:extLst>
          </p:cNvPr>
          <p:cNvCxnSpPr>
            <a:cxnSpLocks/>
          </p:cNvCxnSpPr>
          <p:nvPr/>
        </p:nvCxnSpPr>
        <p:spPr>
          <a:xfrm flipH="1">
            <a:off x="4892027" y="2783946"/>
            <a:ext cx="360000" cy="0"/>
          </a:xfrm>
          <a:prstGeom prst="straightConnector1">
            <a:avLst/>
          </a:prstGeom>
          <a:noFill/>
          <a:ln w="6350" cap="flat" cmpd="sng" algn="ctr">
            <a:solidFill>
              <a:srgbClr val="FC5000"/>
            </a:solidFill>
            <a:prstDash val="solid"/>
            <a:miter lim="800000"/>
            <a:tailEnd type="triangle"/>
          </a:ln>
          <a:effectLst/>
        </p:spPr>
      </p:cxnSp>
      <p:sp>
        <p:nvSpPr>
          <p:cNvPr id="27" name="Text Placeholder 1">
            <a:extLst>
              <a:ext uri="{FF2B5EF4-FFF2-40B4-BE49-F238E27FC236}">
                <a16:creationId xmlns:a16="http://schemas.microsoft.com/office/drawing/2014/main" id="{D5411AF1-1846-4F80-A9D7-C135F8A033DC}"/>
              </a:ext>
            </a:extLst>
          </p:cNvPr>
          <p:cNvSpPr txBox="1">
            <a:spLocks/>
          </p:cNvSpPr>
          <p:nvPr/>
        </p:nvSpPr>
        <p:spPr>
          <a:xfrm>
            <a:off x="480133" y="6364817"/>
            <a:ext cx="11179592" cy="252229"/>
          </a:xfrm>
          <a:prstGeom prst="rect">
            <a:avLst/>
          </a:prstGeom>
        </p:spPr>
        <p:txBody>
          <a:bodyPr vert="horz" lIns="0" tIns="0" rIns="0" bIns="0"/>
          <a:lstStyle>
            <a:lvl1pPr marL="0" indent="0" algn="l" defTabSz="519113" rtl="0" eaLnBrk="0" fontAlgn="base" hangingPunct="0">
              <a:spcBef>
                <a:spcPts val="0"/>
              </a:spcBef>
              <a:spcAft>
                <a:spcPts val="0"/>
              </a:spcAft>
              <a:buFont typeface="Arial" panose="020B0604020202020204" pitchFamily="34" charset="0"/>
              <a:buNone/>
              <a:defRPr sz="2933" b="1" i="0" kern="1200" baseline="0">
                <a:solidFill>
                  <a:schemeClr val="accent1"/>
                </a:solidFill>
                <a:latin typeface="Calibri" panose="020F0502020204030204" pitchFamily="34" charset="0"/>
                <a:ea typeface="+mn-ea"/>
                <a:cs typeface="Arial"/>
              </a:defRPr>
            </a:lvl1pPr>
            <a:lvl2pPr marL="842963" indent="-323850"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2pPr>
            <a:lvl3pPr marL="1298575"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3pPr>
            <a:lvl4pPr marL="1817688"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4pPr>
            <a:lvl5pPr marL="2336800"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5pPr>
            <a:lvl6pPr marL="2857185" indent="-259744" algn="l" defTabSz="519488" rtl="0" eaLnBrk="1" latinLnBrk="0" hangingPunct="1">
              <a:spcBef>
                <a:spcPct val="20000"/>
              </a:spcBef>
              <a:buFont typeface="Arial"/>
              <a:buChar char="•"/>
              <a:defRPr sz="2267" kern="1200">
                <a:solidFill>
                  <a:schemeClr val="tx1"/>
                </a:solidFill>
                <a:latin typeface="+mn-lt"/>
                <a:ea typeface="+mn-ea"/>
                <a:cs typeface="+mn-cs"/>
              </a:defRPr>
            </a:lvl6pPr>
            <a:lvl7pPr marL="3376673" indent="-259744" algn="l" defTabSz="519488" rtl="0" eaLnBrk="1" latinLnBrk="0" hangingPunct="1">
              <a:spcBef>
                <a:spcPct val="20000"/>
              </a:spcBef>
              <a:buFont typeface="Arial"/>
              <a:buChar char="•"/>
              <a:defRPr sz="2267" kern="1200">
                <a:solidFill>
                  <a:schemeClr val="tx1"/>
                </a:solidFill>
                <a:latin typeface="+mn-lt"/>
                <a:ea typeface="+mn-ea"/>
                <a:cs typeface="+mn-cs"/>
              </a:defRPr>
            </a:lvl7pPr>
            <a:lvl8pPr marL="3896161" indent="-259744" algn="l" defTabSz="519488" rtl="0" eaLnBrk="1" latinLnBrk="0" hangingPunct="1">
              <a:spcBef>
                <a:spcPct val="20000"/>
              </a:spcBef>
              <a:buFont typeface="Arial"/>
              <a:buChar char="•"/>
              <a:defRPr sz="2267" kern="1200">
                <a:solidFill>
                  <a:schemeClr val="tx1"/>
                </a:solidFill>
                <a:latin typeface="+mn-lt"/>
                <a:ea typeface="+mn-ea"/>
                <a:cs typeface="+mn-cs"/>
              </a:defRPr>
            </a:lvl8pPr>
            <a:lvl9pPr marL="4415650" indent="-259744" algn="l" defTabSz="519488" rtl="0" eaLnBrk="1" latinLnBrk="0" hangingPunct="1">
              <a:spcBef>
                <a:spcPct val="20000"/>
              </a:spcBef>
              <a:buFont typeface="Arial"/>
              <a:buChar char="•"/>
              <a:defRPr sz="2267" kern="1200">
                <a:solidFill>
                  <a:schemeClr val="tx1"/>
                </a:solidFill>
                <a:latin typeface="+mn-lt"/>
                <a:ea typeface="+mn-ea"/>
                <a:cs typeface="+mn-cs"/>
              </a:defRPr>
            </a:lvl9pPr>
          </a:lstStyle>
          <a:p>
            <a:pPr marL="0" marR="0" lvl="1" indent="0" algn="just" defTabSz="519488" rtl="0" eaLnBrk="1" fontAlgn="auto" latinLnBrk="0" hangingPunct="1">
              <a:lnSpc>
                <a:spcPct val="100000"/>
              </a:lnSpc>
              <a:spcBef>
                <a:spcPts val="0"/>
              </a:spcBef>
              <a:spcAft>
                <a:spcPts val="600"/>
              </a:spcAft>
              <a:buClrTx/>
              <a:buSzTx/>
              <a:buFontTx/>
              <a:buNone/>
              <a:tabLst/>
              <a:defRPr/>
            </a:pPr>
            <a:r>
              <a:rPr lang="en-US" sz="1200" b="0" i="1" dirty="0">
                <a:solidFill>
                  <a:srgbClr val="2F3941"/>
                </a:solidFill>
              </a:rPr>
              <a:t>Please note that this new tool is not replacing our current invoice reception channels, which remain the same</a:t>
            </a:r>
            <a:r>
              <a:rPr lang="en-US" sz="1200" b="0" dirty="0">
                <a:solidFill>
                  <a:srgbClr val="2F3941"/>
                </a:solidFill>
              </a:rPr>
              <a:t>. </a:t>
            </a:r>
          </a:p>
        </p:txBody>
      </p:sp>
    </p:spTree>
    <p:extLst>
      <p:ext uri="{BB962C8B-B14F-4D97-AF65-F5344CB8AC3E}">
        <p14:creationId xmlns:p14="http://schemas.microsoft.com/office/powerpoint/2010/main" val="334919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5AD117-41B3-4D35-AF03-B7FE110EAE4F}"/>
              </a:ext>
            </a:extLst>
          </p:cNvPr>
          <p:cNvPicPr>
            <a:picLocks noChangeAspect="1"/>
          </p:cNvPicPr>
          <p:nvPr/>
        </p:nvPicPr>
        <p:blipFill>
          <a:blip r:embed="rId2"/>
          <a:stretch>
            <a:fillRect/>
          </a:stretch>
        </p:blipFill>
        <p:spPr>
          <a:xfrm>
            <a:off x="4768793" y="3974525"/>
            <a:ext cx="5457816" cy="2606998"/>
          </a:xfrm>
          <a:prstGeom prst="rect">
            <a:avLst/>
          </a:prstGeom>
        </p:spPr>
      </p:pic>
      <p:pic>
        <p:nvPicPr>
          <p:cNvPr id="1026" name="Picture 1">
            <a:extLst>
              <a:ext uri="{FF2B5EF4-FFF2-40B4-BE49-F238E27FC236}">
                <a16:creationId xmlns:a16="http://schemas.microsoft.com/office/drawing/2014/main" id="{18051A18-A127-4FDD-A7E4-07906CB49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79" y="1756255"/>
            <a:ext cx="7528129" cy="133611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a:extLst>
              <a:ext uri="{FF2B5EF4-FFF2-40B4-BE49-F238E27FC236}">
                <a16:creationId xmlns:a16="http://schemas.microsoft.com/office/drawing/2014/main" id="{D4CCB58C-3291-4CE7-9E58-B59C59CE0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3374" y="323476"/>
            <a:ext cx="841695" cy="440904"/>
          </a:xfrm>
          <a:prstGeom prst="rect">
            <a:avLst/>
          </a:prstGeom>
          <a:noFill/>
          <a:extLst>
            <a:ext uri="{909E8E84-426E-40DD-AFC4-6F175D3DCCD1}">
              <a14:hiddenFill xmlns:a14="http://schemas.microsoft.com/office/drawing/2010/main">
                <a:solidFill>
                  <a:srgbClr val="FFFFFF"/>
                </a:solidFill>
              </a14:hiddenFill>
            </a:ext>
          </a:extLst>
        </p:spPr>
      </p:pic>
      <p:sp>
        <p:nvSpPr>
          <p:cNvPr id="41" name="Marcador de texto 6">
            <a:extLst>
              <a:ext uri="{FF2B5EF4-FFF2-40B4-BE49-F238E27FC236}">
                <a16:creationId xmlns:a16="http://schemas.microsoft.com/office/drawing/2014/main" id="{384449B8-A93B-4F64-B957-DB7EFFC710DD}"/>
              </a:ext>
            </a:extLst>
          </p:cNvPr>
          <p:cNvSpPr txBox="1">
            <a:spLocks/>
          </p:cNvSpPr>
          <p:nvPr/>
        </p:nvSpPr>
        <p:spPr>
          <a:xfrm>
            <a:off x="356931" y="318146"/>
            <a:ext cx="9886998" cy="458075"/>
          </a:xfrm>
          <a:prstGeom prst="rect">
            <a:avLst/>
          </a:prstGeom>
        </p:spPr>
        <p:txBody>
          <a:bodyPr anchor="ctr"/>
          <a:lstStyle>
            <a:defPPr>
              <a:defRPr lang="es-ES"/>
            </a:defPPr>
            <a:lvl1pPr marR="0" lvl="0" indent="0" fontAlgn="auto">
              <a:lnSpc>
                <a:spcPct val="100000"/>
              </a:lnSpc>
              <a:spcBef>
                <a:spcPts val="1000"/>
              </a:spcBef>
              <a:spcAft>
                <a:spcPts val="0"/>
              </a:spcAft>
              <a:buClrTx/>
              <a:buSzTx/>
              <a:buFont typeface="Arial" panose="020B0604020202020204" pitchFamily="34" charset="0"/>
              <a:buNone/>
              <a:tabLst/>
              <a:defRPr sz="2800" b="1">
                <a:solidFill>
                  <a:srgbClr val="FF5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3200" dirty="0"/>
              <a:t>How to Access the Contact </a:t>
            </a:r>
            <a:r>
              <a:rPr lang="en-GB" sz="3200" dirty="0"/>
              <a:t>Center</a:t>
            </a:r>
            <a:r>
              <a:rPr lang="en-AU" sz="3200" dirty="0"/>
              <a:t> </a:t>
            </a:r>
            <a:r>
              <a:rPr lang="en-AU" sz="3200" i="0" dirty="0"/>
              <a:t>– Accounts Payable</a:t>
            </a:r>
          </a:p>
        </p:txBody>
      </p:sp>
      <p:sp>
        <p:nvSpPr>
          <p:cNvPr id="42" name="Text Placeholder 2">
            <a:extLst>
              <a:ext uri="{FF2B5EF4-FFF2-40B4-BE49-F238E27FC236}">
                <a16:creationId xmlns:a16="http://schemas.microsoft.com/office/drawing/2014/main" id="{B84DCEDA-2579-4E6E-AAB7-1526FD50D9D6}"/>
              </a:ext>
            </a:extLst>
          </p:cNvPr>
          <p:cNvSpPr txBox="1">
            <a:spLocks/>
          </p:cNvSpPr>
          <p:nvPr/>
        </p:nvSpPr>
        <p:spPr>
          <a:xfrm>
            <a:off x="325252" y="1631752"/>
            <a:ext cx="4009617" cy="1691399"/>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defRPr/>
            </a:pPr>
            <a:r>
              <a:rPr lang="en-AU" sz="1400" b="0" i="0" dirty="0">
                <a:latin typeface="+mn-lt"/>
                <a:cs typeface="Arial" panose="020B0604020202020204" pitchFamily="34" charset="0"/>
              </a:rPr>
              <a:t>Access through our website </a:t>
            </a:r>
            <a:r>
              <a:rPr lang="en-AU" sz="1400" b="0" i="0" dirty="0">
                <a:latin typeface="+mn-lt"/>
                <a:cs typeface="Arial" panose="020B0604020202020204" pitchFamily="34" charset="0"/>
                <a:hlinkClick r:id="rId5"/>
              </a:rPr>
              <a:t>http://www.thegbfoods.com</a:t>
            </a:r>
            <a:r>
              <a:rPr lang="en-AU" sz="1400" b="0" i="0" dirty="0">
                <a:latin typeface="+mn-lt"/>
                <a:cs typeface="Arial" panose="020B0604020202020204" pitchFamily="34" charset="0"/>
              </a:rPr>
              <a:t>, select the </a:t>
            </a:r>
            <a:r>
              <a:rPr lang="en-AU" sz="1400" b="0" dirty="0">
                <a:latin typeface="+mn-lt"/>
                <a:cs typeface="Arial" panose="020B0604020202020204" pitchFamily="34" charset="0"/>
              </a:rPr>
              <a:t>Suppliers Area</a:t>
            </a:r>
            <a:r>
              <a:rPr lang="en-AU" sz="1400" b="0" i="0" dirty="0">
                <a:latin typeface="+mn-lt"/>
                <a:cs typeface="Arial" panose="020B0604020202020204" pitchFamily="34" charset="0"/>
              </a:rPr>
              <a:t> option in the top right menu and then select the new </a:t>
            </a:r>
            <a:r>
              <a:rPr lang="en-AU" sz="1400" dirty="0">
                <a:latin typeface="+mn-lt"/>
                <a:cs typeface="Arial" panose="020B0604020202020204" pitchFamily="34" charset="0"/>
              </a:rPr>
              <a:t>Accounts Payable – Contact Center</a:t>
            </a:r>
            <a:r>
              <a:rPr lang="en-AU" sz="1400" b="0" i="0" dirty="0">
                <a:latin typeface="+mn-lt"/>
                <a:cs typeface="Arial" panose="020B0604020202020204" pitchFamily="34" charset="0"/>
              </a:rPr>
              <a:t> option.</a:t>
            </a:r>
          </a:p>
          <a:p>
            <a:pPr algn="just">
              <a:defRPr/>
            </a:pPr>
            <a:r>
              <a:rPr lang="en-AU" sz="1400" i="0" dirty="0">
                <a:latin typeface="+mn-lt"/>
                <a:cs typeface="Arial" panose="020B0604020202020204" pitchFamily="34" charset="0"/>
              </a:rPr>
              <a:t>Direct Access Link:</a:t>
            </a:r>
            <a:endParaRPr lang="en-AU" sz="1400" b="0" i="0" dirty="0">
              <a:latin typeface="+mn-lt"/>
              <a:cs typeface="Arial" panose="020B0604020202020204" pitchFamily="34" charset="0"/>
            </a:endParaRPr>
          </a:p>
          <a:p>
            <a:pPr algn="just">
              <a:defRPr/>
            </a:pPr>
            <a:r>
              <a:rPr lang="en-AU" sz="1400" i="0" dirty="0">
                <a:latin typeface="+mn-lt"/>
                <a:cs typeface="Arial" panose="020B0604020202020204" pitchFamily="34" charset="0"/>
                <a:hlinkClick r:id="rId6"/>
              </a:rPr>
              <a:t>https://ap-contactcenter.thegbfoods.com</a:t>
            </a:r>
            <a:endParaRPr lang="en-AU" sz="1400" i="0" dirty="0">
              <a:latin typeface="+mn-lt"/>
              <a:cs typeface="Arial" panose="020B0604020202020204" pitchFamily="34" charset="0"/>
            </a:endParaRPr>
          </a:p>
        </p:txBody>
      </p:sp>
      <p:sp>
        <p:nvSpPr>
          <p:cNvPr id="10" name="Text Placeholder 2">
            <a:extLst>
              <a:ext uri="{FF2B5EF4-FFF2-40B4-BE49-F238E27FC236}">
                <a16:creationId xmlns:a16="http://schemas.microsoft.com/office/drawing/2014/main" id="{2DAA93BF-C4D2-4D32-B5C2-0B8935153EE4}"/>
              </a:ext>
            </a:extLst>
          </p:cNvPr>
          <p:cNvSpPr txBox="1">
            <a:spLocks/>
          </p:cNvSpPr>
          <p:nvPr/>
        </p:nvSpPr>
        <p:spPr>
          <a:xfrm>
            <a:off x="332906" y="4503616"/>
            <a:ext cx="3810802" cy="984598"/>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defRPr/>
            </a:pPr>
            <a:r>
              <a:rPr lang="en-US" sz="1400" b="0" i="0" dirty="0">
                <a:latin typeface="+mn-lt"/>
                <a:cs typeface="Arial" panose="020B0604020202020204" pitchFamily="34" charset="0"/>
              </a:rPr>
              <a:t>Select the </a:t>
            </a:r>
            <a:r>
              <a:rPr lang="en-US" sz="1400" i="0" dirty="0">
                <a:latin typeface="+mn-lt"/>
                <a:cs typeface="Arial" panose="020B0604020202020204" pitchFamily="34" charset="0"/>
              </a:rPr>
              <a:t>reason</a:t>
            </a:r>
            <a:r>
              <a:rPr lang="en-US" sz="1400" b="0" i="0" dirty="0">
                <a:latin typeface="+mn-lt"/>
                <a:cs typeface="Arial" panose="020B0604020202020204" pitchFamily="34" charset="0"/>
              </a:rPr>
              <a:t> </a:t>
            </a:r>
            <a:r>
              <a:rPr lang="en-US" sz="1400" i="0" dirty="0">
                <a:latin typeface="+mn-lt"/>
                <a:cs typeface="Arial" panose="020B0604020202020204" pitchFamily="34" charset="0"/>
              </a:rPr>
              <a:t>for your concern</a:t>
            </a:r>
            <a:r>
              <a:rPr lang="en-US" sz="1400" b="0" i="0" dirty="0">
                <a:latin typeface="+mn-lt"/>
                <a:cs typeface="Arial" panose="020B0604020202020204" pitchFamily="34" charset="0"/>
              </a:rPr>
              <a:t> by clicking on one of the options in the form.</a:t>
            </a:r>
          </a:p>
          <a:p>
            <a:pPr algn="just">
              <a:defRPr/>
            </a:pPr>
            <a:r>
              <a:rPr lang="en-US" sz="1400" b="0" i="0" dirty="0">
                <a:latin typeface="+mn-lt"/>
                <a:cs typeface="Arial" panose="020B0604020202020204" pitchFamily="34" charset="0"/>
              </a:rPr>
              <a:t>You can </a:t>
            </a:r>
            <a:r>
              <a:rPr lang="en-US" sz="1400" i="0" dirty="0">
                <a:latin typeface="+mn-lt"/>
                <a:cs typeface="Arial" panose="020B0604020202020204" pitchFamily="34" charset="0"/>
              </a:rPr>
              <a:t>change the language </a:t>
            </a:r>
            <a:r>
              <a:rPr lang="en-US" sz="1400" b="0" i="0" dirty="0">
                <a:latin typeface="+mn-lt"/>
                <a:cs typeface="Arial" panose="020B0604020202020204" pitchFamily="34" charset="0"/>
              </a:rPr>
              <a:t>from the icon marked in the image below.</a:t>
            </a:r>
            <a:endParaRPr lang="es-ES" sz="1400" b="0" i="0" dirty="0">
              <a:latin typeface="+mn-lt"/>
              <a:cs typeface="Arial" panose="020B0604020202020204" pitchFamily="34" charset="0"/>
            </a:endParaRPr>
          </a:p>
        </p:txBody>
      </p:sp>
      <p:sp>
        <p:nvSpPr>
          <p:cNvPr id="11" name="Text Placeholder 2">
            <a:extLst>
              <a:ext uri="{FF2B5EF4-FFF2-40B4-BE49-F238E27FC236}">
                <a16:creationId xmlns:a16="http://schemas.microsoft.com/office/drawing/2014/main" id="{8B1D62B9-FC36-49B0-8A30-52B0282BC3DE}"/>
              </a:ext>
            </a:extLst>
          </p:cNvPr>
          <p:cNvSpPr txBox="1">
            <a:spLocks/>
          </p:cNvSpPr>
          <p:nvPr/>
        </p:nvSpPr>
        <p:spPr>
          <a:xfrm>
            <a:off x="8506143" y="3923871"/>
            <a:ext cx="1013969" cy="1078278"/>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AU" sz="1200" b="0" i="0" dirty="0">
                <a:latin typeface="+mj-lt"/>
                <a:cs typeface="Calibri"/>
              </a:rPr>
              <a:t>Option to change the language of the form</a:t>
            </a:r>
            <a:endParaRPr lang="en-AU" sz="1200" b="0" i="0" dirty="0">
              <a:highlight>
                <a:srgbClr val="FFFF00"/>
              </a:highlight>
              <a:latin typeface="+mj-lt"/>
              <a:cs typeface="Calibri"/>
            </a:endParaRPr>
          </a:p>
        </p:txBody>
      </p:sp>
      <p:sp>
        <p:nvSpPr>
          <p:cNvPr id="2" name="Globo: flecha derecha 1">
            <a:extLst>
              <a:ext uri="{FF2B5EF4-FFF2-40B4-BE49-F238E27FC236}">
                <a16:creationId xmlns:a16="http://schemas.microsoft.com/office/drawing/2014/main" id="{DFCCAFE6-F7B4-442B-84DD-EEE250587815}"/>
              </a:ext>
            </a:extLst>
          </p:cNvPr>
          <p:cNvSpPr/>
          <p:nvPr/>
        </p:nvSpPr>
        <p:spPr>
          <a:xfrm>
            <a:off x="9520112" y="3962930"/>
            <a:ext cx="1175596" cy="312165"/>
          </a:xfrm>
          <a:prstGeom prst="rightArrow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 la derecha 5">
            <a:extLst>
              <a:ext uri="{FF2B5EF4-FFF2-40B4-BE49-F238E27FC236}">
                <a16:creationId xmlns:a16="http://schemas.microsoft.com/office/drawing/2014/main" id="{1B1D72AE-3D40-49EF-90C3-E7A15094D211}"/>
              </a:ext>
            </a:extLst>
          </p:cNvPr>
          <p:cNvSpPr/>
          <p:nvPr/>
        </p:nvSpPr>
        <p:spPr>
          <a:xfrm>
            <a:off x="9271264" y="2504491"/>
            <a:ext cx="751525" cy="5396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lecha: a la derecha 15">
            <a:extLst>
              <a:ext uri="{FF2B5EF4-FFF2-40B4-BE49-F238E27FC236}">
                <a16:creationId xmlns:a16="http://schemas.microsoft.com/office/drawing/2014/main" id="{36BB9023-9948-45B8-975A-5F5E3D42FC7B}"/>
              </a:ext>
            </a:extLst>
          </p:cNvPr>
          <p:cNvSpPr/>
          <p:nvPr/>
        </p:nvSpPr>
        <p:spPr>
          <a:xfrm>
            <a:off x="3905825" y="6072465"/>
            <a:ext cx="751525" cy="5396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17">
            <a:extLst>
              <a:ext uri="{FF2B5EF4-FFF2-40B4-BE49-F238E27FC236}">
                <a16:creationId xmlns:a16="http://schemas.microsoft.com/office/drawing/2014/main" id="{FF5F1972-6AA3-48DF-A45C-4C09BE9E81C8}"/>
              </a:ext>
            </a:extLst>
          </p:cNvPr>
          <p:cNvSpPr txBox="1"/>
          <p:nvPr/>
        </p:nvSpPr>
        <p:spPr>
          <a:xfrm>
            <a:off x="279072" y="857651"/>
            <a:ext cx="11729966" cy="646331"/>
          </a:xfrm>
          <a:prstGeom prst="rect">
            <a:avLst/>
          </a:prstGeom>
          <a:noFill/>
        </p:spPr>
        <p:txBody>
          <a:bodyPr wrap="square">
            <a:spAutoFit/>
          </a:bodyPr>
          <a:lstStyle/>
          <a:p>
            <a:pPr>
              <a:spcBef>
                <a:spcPts val="1000"/>
              </a:spcBef>
            </a:pPr>
            <a:r>
              <a:rPr lang="en-AU" dirty="0">
                <a:solidFill>
                  <a:srgbClr val="555555"/>
                </a:solidFill>
                <a:cs typeface="Calibri Light" panose="020F0302020204030204" pitchFamily="34" charset="0"/>
              </a:rPr>
              <a:t>The new Contact Center – Accounts Payable allows you to </a:t>
            </a:r>
            <a:r>
              <a:rPr lang="en-AU" b="1" dirty="0">
                <a:solidFill>
                  <a:srgbClr val="555555"/>
                </a:solidFill>
                <a:cs typeface="Calibri Light" panose="020F0302020204030204" pitchFamily="34" charset="0"/>
              </a:rPr>
              <a:t>easily contact </a:t>
            </a:r>
            <a:r>
              <a:rPr lang="en-AU" dirty="0">
                <a:solidFill>
                  <a:srgbClr val="555555"/>
                </a:solidFill>
                <a:cs typeface="Calibri Light" panose="020F0302020204030204" pitchFamily="34" charset="0"/>
              </a:rPr>
              <a:t>the AP team and get a </a:t>
            </a:r>
            <a:r>
              <a:rPr lang="en-AU" b="1" dirty="0">
                <a:solidFill>
                  <a:srgbClr val="555555"/>
                </a:solidFill>
                <a:cs typeface="Calibri Light" panose="020F0302020204030204" pitchFamily="34" charset="0"/>
              </a:rPr>
              <a:t>quick</a:t>
            </a:r>
            <a:r>
              <a:rPr lang="en-AU" dirty="0">
                <a:solidFill>
                  <a:srgbClr val="555555"/>
                </a:solidFill>
                <a:cs typeface="Calibri Light" panose="020F0302020204030204" pitchFamily="34" charset="0"/>
              </a:rPr>
              <a:t> </a:t>
            </a:r>
            <a:r>
              <a:rPr lang="en-AU" b="1" dirty="0">
                <a:solidFill>
                  <a:srgbClr val="555555"/>
                </a:solidFill>
                <a:cs typeface="Calibri Light" panose="020F0302020204030204" pitchFamily="34" charset="0"/>
              </a:rPr>
              <a:t>resolution</a:t>
            </a:r>
            <a:r>
              <a:rPr lang="en-AU" dirty="0">
                <a:solidFill>
                  <a:srgbClr val="555555"/>
                </a:solidFill>
                <a:cs typeface="Calibri Light" panose="020F0302020204030204" pitchFamily="34" charset="0"/>
              </a:rPr>
              <a:t> to your concern by following the instructions bellow:</a:t>
            </a:r>
          </a:p>
        </p:txBody>
      </p:sp>
      <p:sp>
        <p:nvSpPr>
          <p:cNvPr id="9" name="Rectángulo 8">
            <a:extLst>
              <a:ext uri="{FF2B5EF4-FFF2-40B4-BE49-F238E27FC236}">
                <a16:creationId xmlns:a16="http://schemas.microsoft.com/office/drawing/2014/main" id="{5B6ACA3D-58F2-4B68-B995-CE9559CAA4D5}"/>
              </a:ext>
            </a:extLst>
          </p:cNvPr>
          <p:cNvSpPr/>
          <p:nvPr/>
        </p:nvSpPr>
        <p:spPr>
          <a:xfrm>
            <a:off x="279072" y="1494208"/>
            <a:ext cx="11729966" cy="197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redondeadas 11">
            <a:extLst>
              <a:ext uri="{FF2B5EF4-FFF2-40B4-BE49-F238E27FC236}">
                <a16:creationId xmlns:a16="http://schemas.microsoft.com/office/drawing/2014/main" id="{8AFB1672-4E75-4D22-B678-1CDF05C0239B}"/>
              </a:ext>
            </a:extLst>
          </p:cNvPr>
          <p:cNvSpPr/>
          <p:nvPr/>
        </p:nvSpPr>
        <p:spPr>
          <a:xfrm>
            <a:off x="235366" y="1469684"/>
            <a:ext cx="11826076" cy="2057175"/>
          </a:xfrm>
          <a:prstGeom prst="roundRect">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A536C203-FC7F-40D9-ACB6-82522A2A0372}"/>
              </a:ext>
            </a:extLst>
          </p:cNvPr>
          <p:cNvSpPr/>
          <p:nvPr/>
        </p:nvSpPr>
        <p:spPr>
          <a:xfrm>
            <a:off x="185363" y="3820128"/>
            <a:ext cx="11873926" cy="2938021"/>
          </a:xfrm>
          <a:prstGeom prst="roundRect">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1032" name="Picture 8">
            <a:extLst>
              <a:ext uri="{FF2B5EF4-FFF2-40B4-BE49-F238E27FC236}">
                <a16:creationId xmlns:a16="http://schemas.microsoft.com/office/drawing/2014/main" id="{0B631396-2760-47AD-BA11-4AA6581F04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90" y="3799712"/>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B95498F-9B2E-4B01-B95B-1627BD8E086C}"/>
              </a:ext>
            </a:extLst>
          </p:cNvPr>
          <p:cNvPicPr>
            <a:picLocks noChangeAspect="1"/>
          </p:cNvPicPr>
          <p:nvPr/>
        </p:nvPicPr>
        <p:blipFill>
          <a:blip r:embed="rId8"/>
          <a:stretch>
            <a:fillRect/>
          </a:stretch>
        </p:blipFill>
        <p:spPr>
          <a:xfrm>
            <a:off x="10778680" y="3974524"/>
            <a:ext cx="840665" cy="1466387"/>
          </a:xfrm>
          <a:prstGeom prst="rect">
            <a:avLst/>
          </a:prstGeom>
        </p:spPr>
      </p:pic>
      <p:pic>
        <p:nvPicPr>
          <p:cNvPr id="1036" name="Picture 12">
            <a:extLst>
              <a:ext uri="{FF2B5EF4-FFF2-40B4-BE49-F238E27FC236}">
                <a16:creationId xmlns:a16="http://schemas.microsoft.com/office/drawing/2014/main" id="{B2D6A389-2A9F-4CE1-9D33-3514FC2007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90" y="1369412"/>
            <a:ext cx="432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9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a:extLst>
              <a:ext uri="{FF2B5EF4-FFF2-40B4-BE49-F238E27FC236}">
                <a16:creationId xmlns:a16="http://schemas.microsoft.com/office/drawing/2014/main" id="{D4CCB58C-3291-4CE7-9E58-B59C59CE0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374" y="323476"/>
            <a:ext cx="841695" cy="440904"/>
          </a:xfrm>
          <a:prstGeom prst="rect">
            <a:avLst/>
          </a:prstGeom>
          <a:noFill/>
          <a:extLst>
            <a:ext uri="{909E8E84-426E-40DD-AFC4-6F175D3DCCD1}">
              <a14:hiddenFill xmlns:a14="http://schemas.microsoft.com/office/drawing/2010/main">
                <a:solidFill>
                  <a:srgbClr val="FFFFFF"/>
                </a:solidFill>
              </a14:hiddenFill>
            </a:ext>
          </a:extLst>
        </p:spPr>
      </p:pic>
      <p:sp>
        <p:nvSpPr>
          <p:cNvPr id="41" name="Marcador de texto 6">
            <a:extLst>
              <a:ext uri="{FF2B5EF4-FFF2-40B4-BE49-F238E27FC236}">
                <a16:creationId xmlns:a16="http://schemas.microsoft.com/office/drawing/2014/main" id="{384449B8-A93B-4F64-B957-DB7EFFC710DD}"/>
              </a:ext>
            </a:extLst>
          </p:cNvPr>
          <p:cNvSpPr txBox="1">
            <a:spLocks/>
          </p:cNvSpPr>
          <p:nvPr/>
        </p:nvSpPr>
        <p:spPr>
          <a:xfrm>
            <a:off x="356931" y="318146"/>
            <a:ext cx="9886998" cy="458075"/>
          </a:xfrm>
          <a:prstGeom prst="rect">
            <a:avLst/>
          </a:prstGeom>
        </p:spPr>
        <p:txBody>
          <a:bodyPr anchor="ctr"/>
          <a:lstStyle>
            <a:defPPr>
              <a:defRPr lang="es-ES"/>
            </a:defPPr>
            <a:lvl1pPr marR="0" lvl="0" indent="0" fontAlgn="auto">
              <a:lnSpc>
                <a:spcPct val="100000"/>
              </a:lnSpc>
              <a:spcBef>
                <a:spcPts val="1000"/>
              </a:spcBef>
              <a:spcAft>
                <a:spcPts val="0"/>
              </a:spcAft>
              <a:buClrTx/>
              <a:buSzTx/>
              <a:buFont typeface="Arial" panose="020B0604020202020204" pitchFamily="34" charset="0"/>
              <a:buNone/>
              <a:tabLst/>
              <a:defRPr sz="2800" b="1">
                <a:solidFill>
                  <a:srgbClr val="FF5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3200" dirty="0"/>
              <a:t>Which concern fits better for my case?</a:t>
            </a:r>
            <a:endParaRPr lang="en-AU" sz="3200" i="0" dirty="0"/>
          </a:p>
        </p:txBody>
      </p:sp>
      <p:sp>
        <p:nvSpPr>
          <p:cNvPr id="11" name="Text Placeholder 2">
            <a:extLst>
              <a:ext uri="{FF2B5EF4-FFF2-40B4-BE49-F238E27FC236}">
                <a16:creationId xmlns:a16="http://schemas.microsoft.com/office/drawing/2014/main" id="{8B1D62B9-FC36-49B0-8A30-52B0282BC3DE}"/>
              </a:ext>
            </a:extLst>
          </p:cNvPr>
          <p:cNvSpPr txBox="1">
            <a:spLocks/>
          </p:cNvSpPr>
          <p:nvPr/>
        </p:nvSpPr>
        <p:spPr>
          <a:xfrm>
            <a:off x="694128" y="3148636"/>
            <a:ext cx="2078181" cy="3110854"/>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200" b="0" i="0" dirty="0">
                <a:solidFill>
                  <a:srgbClr val="2F3941"/>
                </a:solidFill>
                <a:effectLst/>
                <a:latin typeface="+mn-lt"/>
              </a:rPr>
              <a:t>Why hasn’t my outstanding invoice been paid?</a:t>
            </a:r>
          </a:p>
          <a:p>
            <a:pPr algn="l"/>
            <a:r>
              <a:rPr lang="en-US" sz="1200" b="0" i="0" dirty="0">
                <a:solidFill>
                  <a:srgbClr val="2F3941"/>
                </a:solidFill>
                <a:effectLst/>
                <a:latin typeface="+mn-lt"/>
              </a:rPr>
              <a:t>Which invoices will be paid in the next payment?</a:t>
            </a:r>
          </a:p>
          <a:p>
            <a:pPr algn="l"/>
            <a:r>
              <a:rPr lang="en-US" sz="1200" b="0" i="0" dirty="0">
                <a:solidFill>
                  <a:srgbClr val="2F3941"/>
                </a:solidFill>
                <a:effectLst/>
                <a:latin typeface="+mn-lt"/>
              </a:rPr>
              <a:t>Have you received my invoice or invoice list attached?</a:t>
            </a:r>
          </a:p>
        </p:txBody>
      </p:sp>
      <p:sp>
        <p:nvSpPr>
          <p:cNvPr id="12" name="Text Placeholder 2">
            <a:extLst>
              <a:ext uri="{FF2B5EF4-FFF2-40B4-BE49-F238E27FC236}">
                <a16:creationId xmlns:a16="http://schemas.microsoft.com/office/drawing/2014/main" id="{97D9CDC3-E9BA-4A38-8F78-E78FA09E5203}"/>
              </a:ext>
            </a:extLst>
          </p:cNvPr>
          <p:cNvSpPr txBox="1">
            <a:spLocks/>
          </p:cNvSpPr>
          <p:nvPr/>
        </p:nvSpPr>
        <p:spPr>
          <a:xfrm>
            <a:off x="2883141" y="3109371"/>
            <a:ext cx="2277917" cy="3110854"/>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200" b="0" i="0" dirty="0">
                <a:solidFill>
                  <a:srgbClr val="2F3941"/>
                </a:solidFill>
                <a:effectLst/>
                <a:latin typeface="+mn-lt"/>
              </a:rPr>
              <a:t>I require a breakdown of a payment received</a:t>
            </a:r>
          </a:p>
          <a:p>
            <a:pPr algn="l"/>
            <a:r>
              <a:rPr lang="en-US" sz="1200" b="0" i="0" dirty="0">
                <a:solidFill>
                  <a:srgbClr val="2F3941"/>
                </a:solidFill>
                <a:effectLst/>
                <a:latin typeface="+mn-lt"/>
              </a:rPr>
              <a:t>I need to make an enquiry about reverse factoring</a:t>
            </a:r>
          </a:p>
          <a:p>
            <a:pPr algn="l"/>
            <a:r>
              <a:rPr lang="en-US" sz="1200" b="0" i="0" dirty="0">
                <a:solidFill>
                  <a:srgbClr val="2F3941"/>
                </a:solidFill>
                <a:effectLst/>
                <a:latin typeface="+mn-lt"/>
              </a:rPr>
              <a:t>I need to notify you of a new payment bank account</a:t>
            </a:r>
          </a:p>
          <a:p>
            <a:pPr algn="l"/>
            <a:r>
              <a:rPr lang="en-US" sz="1200" b="0" i="0" dirty="0">
                <a:solidFill>
                  <a:srgbClr val="2F3941"/>
                </a:solidFill>
                <a:effectLst/>
                <a:latin typeface="+mn-lt"/>
              </a:rPr>
              <a:t>I need to confirm or change my conditions of payment</a:t>
            </a:r>
          </a:p>
          <a:p>
            <a:pPr algn="l"/>
            <a:r>
              <a:rPr lang="en-US" sz="1200" b="0" i="0" dirty="0">
                <a:solidFill>
                  <a:srgbClr val="2F3941"/>
                </a:solidFill>
                <a:effectLst/>
                <a:latin typeface="+mn-lt"/>
              </a:rPr>
              <a:t>What methods of payment are available for my invoice?</a:t>
            </a:r>
          </a:p>
        </p:txBody>
      </p:sp>
      <p:sp>
        <p:nvSpPr>
          <p:cNvPr id="13" name="Text Placeholder 2">
            <a:extLst>
              <a:ext uri="{FF2B5EF4-FFF2-40B4-BE49-F238E27FC236}">
                <a16:creationId xmlns:a16="http://schemas.microsoft.com/office/drawing/2014/main" id="{2E53ACE7-06BB-4FC1-9C72-AF53D454B100}"/>
              </a:ext>
            </a:extLst>
          </p:cNvPr>
          <p:cNvSpPr txBox="1">
            <a:spLocks/>
          </p:cNvSpPr>
          <p:nvPr/>
        </p:nvSpPr>
        <p:spPr>
          <a:xfrm>
            <a:off x="5170803" y="3109371"/>
            <a:ext cx="2078181" cy="3110854"/>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200" b="0" i="0" dirty="0">
                <a:solidFill>
                  <a:srgbClr val="2F3941"/>
                </a:solidFill>
                <a:effectLst/>
                <a:latin typeface="+mn-lt"/>
              </a:rPr>
              <a:t>How do I register my business on the Electronic invoicing portal?</a:t>
            </a:r>
          </a:p>
          <a:p>
            <a:pPr algn="l"/>
            <a:r>
              <a:rPr lang="en-US" sz="1200" b="0" i="0" dirty="0">
                <a:solidFill>
                  <a:srgbClr val="2F3941"/>
                </a:solidFill>
                <a:effectLst/>
                <a:latin typeface="+mn-lt"/>
              </a:rPr>
              <a:t>The status displayed on the Electronic invoicing portal for my order to be invoiced is invoiced or closed.</a:t>
            </a:r>
          </a:p>
          <a:p>
            <a:pPr algn="l"/>
            <a:r>
              <a:rPr lang="en-US" sz="1200" b="0" i="0" dirty="0">
                <a:solidFill>
                  <a:srgbClr val="2F3941"/>
                </a:solidFill>
                <a:effectLst/>
                <a:latin typeface="+mn-lt"/>
              </a:rPr>
              <a:t>Why is the status of my invoice blocked on the Electronic invoicing portal?</a:t>
            </a:r>
          </a:p>
          <a:p>
            <a:pPr algn="l"/>
            <a:r>
              <a:rPr lang="en-US" sz="1200" b="0" i="0" dirty="0">
                <a:solidFill>
                  <a:srgbClr val="2F3941"/>
                </a:solidFill>
                <a:effectLst/>
                <a:latin typeface="+mn-lt"/>
              </a:rPr>
              <a:t>I have sent the wrong invoice to the Electronic invoicing portal and I would like to cancel it.</a:t>
            </a:r>
          </a:p>
          <a:p>
            <a:pPr algn="l"/>
            <a:r>
              <a:rPr lang="en-US" sz="1200" b="0" i="0" dirty="0">
                <a:solidFill>
                  <a:srgbClr val="2F3941"/>
                </a:solidFill>
                <a:effectLst/>
                <a:latin typeface="+mn-lt"/>
              </a:rPr>
              <a:t>Assistance on the Electronic invoicing portal</a:t>
            </a:r>
          </a:p>
        </p:txBody>
      </p:sp>
      <p:sp>
        <p:nvSpPr>
          <p:cNvPr id="14" name="Text Placeholder 2">
            <a:extLst>
              <a:ext uri="{FF2B5EF4-FFF2-40B4-BE49-F238E27FC236}">
                <a16:creationId xmlns:a16="http://schemas.microsoft.com/office/drawing/2014/main" id="{D49FA270-81C9-4A4F-8E8B-29A3B918053B}"/>
              </a:ext>
            </a:extLst>
          </p:cNvPr>
          <p:cNvSpPr txBox="1">
            <a:spLocks/>
          </p:cNvSpPr>
          <p:nvPr/>
        </p:nvSpPr>
        <p:spPr>
          <a:xfrm>
            <a:off x="7391157" y="3145007"/>
            <a:ext cx="2078181" cy="3110854"/>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200" b="0" i="0" dirty="0">
                <a:solidFill>
                  <a:srgbClr val="2F3941"/>
                </a:solidFill>
                <a:effectLst/>
                <a:latin typeface="+mn-lt"/>
              </a:rPr>
              <a:t>How do I send my invoice to GBfoods?</a:t>
            </a:r>
          </a:p>
          <a:p>
            <a:pPr algn="l"/>
            <a:r>
              <a:rPr lang="en-US" sz="1200" b="0" i="0" dirty="0">
                <a:solidFill>
                  <a:srgbClr val="2F3941"/>
                </a:solidFill>
                <a:effectLst/>
                <a:latin typeface="+mn-lt"/>
              </a:rPr>
              <a:t>What order number should I put on my invoice?</a:t>
            </a:r>
          </a:p>
          <a:p>
            <a:pPr algn="l"/>
            <a:r>
              <a:rPr lang="en-US" sz="1200" b="0" i="0" dirty="0">
                <a:solidFill>
                  <a:srgbClr val="2F3941"/>
                </a:solidFill>
                <a:effectLst/>
                <a:latin typeface="+mn-lt"/>
              </a:rPr>
              <a:t>What tax or legal information should I put on my invoice issued to G</a:t>
            </a:r>
            <a:r>
              <a:rPr lang="en-US" sz="1200" b="0" i="0" dirty="0">
                <a:solidFill>
                  <a:srgbClr val="2F3941"/>
                </a:solidFill>
                <a:latin typeface="+mn-lt"/>
              </a:rPr>
              <a:t>B</a:t>
            </a:r>
            <a:r>
              <a:rPr lang="en-US" sz="1200" b="0" i="0" dirty="0">
                <a:solidFill>
                  <a:srgbClr val="2F3941"/>
                </a:solidFill>
                <a:effectLst/>
                <a:latin typeface="+mn-lt"/>
              </a:rPr>
              <a:t>foods?</a:t>
            </a:r>
          </a:p>
        </p:txBody>
      </p:sp>
      <p:sp>
        <p:nvSpPr>
          <p:cNvPr id="15" name="Text Placeholder 2">
            <a:extLst>
              <a:ext uri="{FF2B5EF4-FFF2-40B4-BE49-F238E27FC236}">
                <a16:creationId xmlns:a16="http://schemas.microsoft.com/office/drawing/2014/main" id="{02481043-1AB4-4C01-BC99-B4F2E7D68FAE}"/>
              </a:ext>
            </a:extLst>
          </p:cNvPr>
          <p:cNvSpPr txBox="1">
            <a:spLocks/>
          </p:cNvSpPr>
          <p:nvPr/>
        </p:nvSpPr>
        <p:spPr>
          <a:xfrm>
            <a:off x="9774637" y="3163479"/>
            <a:ext cx="1746908" cy="3110854"/>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200" b="0" i="0" dirty="0">
                <a:solidFill>
                  <a:srgbClr val="2F3941"/>
                </a:solidFill>
                <a:effectLst/>
                <a:latin typeface="+mn-lt"/>
              </a:rPr>
              <a:t>Audit</a:t>
            </a:r>
          </a:p>
          <a:p>
            <a:pPr algn="l"/>
            <a:r>
              <a:rPr lang="en-US" sz="1200" b="0" i="0" dirty="0">
                <a:solidFill>
                  <a:srgbClr val="2F3941"/>
                </a:solidFill>
                <a:effectLst/>
                <a:latin typeface="+mn-lt"/>
              </a:rPr>
              <a:t>Sending a formal letter to GBfoods</a:t>
            </a:r>
          </a:p>
          <a:p>
            <a:pPr algn="l"/>
            <a:r>
              <a:rPr lang="en-US" sz="1200" b="0" i="0" dirty="0">
                <a:solidFill>
                  <a:srgbClr val="2F3941"/>
                </a:solidFill>
                <a:effectLst/>
                <a:latin typeface="+mn-lt"/>
              </a:rPr>
              <a:t>Assistance for the Jaggaer Platform</a:t>
            </a:r>
          </a:p>
          <a:p>
            <a:pPr algn="l"/>
            <a:r>
              <a:rPr lang="en-US" sz="1200" b="0" i="0" dirty="0">
                <a:solidFill>
                  <a:srgbClr val="2F3941"/>
                </a:solidFill>
                <a:effectLst/>
                <a:latin typeface="+mn-lt"/>
              </a:rPr>
              <a:t>Assistance for the Contact Centre Platform</a:t>
            </a:r>
          </a:p>
        </p:txBody>
      </p:sp>
      <p:sp>
        <p:nvSpPr>
          <p:cNvPr id="16" name="Text Placeholder 2">
            <a:extLst>
              <a:ext uri="{FF2B5EF4-FFF2-40B4-BE49-F238E27FC236}">
                <a16:creationId xmlns:a16="http://schemas.microsoft.com/office/drawing/2014/main" id="{62EE82C2-968A-4369-9901-302591BC8B62}"/>
              </a:ext>
            </a:extLst>
          </p:cNvPr>
          <p:cNvSpPr txBox="1">
            <a:spLocks/>
          </p:cNvSpPr>
          <p:nvPr/>
        </p:nvSpPr>
        <p:spPr>
          <a:xfrm>
            <a:off x="606305" y="837874"/>
            <a:ext cx="11835069" cy="458076"/>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b="0" i="0" dirty="0">
                <a:latin typeface="+mn-lt"/>
                <a:cs typeface="Calibri"/>
              </a:rPr>
              <a:t>The following are some of the cases that best fit into each category</a:t>
            </a:r>
            <a:endParaRPr lang="es-ES" i="0" dirty="0">
              <a:solidFill>
                <a:srgbClr val="FF4F00"/>
              </a:solidFill>
              <a:highlight>
                <a:srgbClr val="FFFF00"/>
              </a:highlight>
              <a:latin typeface="+mn-lt"/>
              <a:cs typeface="Calibri"/>
            </a:endParaRPr>
          </a:p>
        </p:txBody>
      </p:sp>
      <p:pic>
        <p:nvPicPr>
          <p:cNvPr id="17" name="Picture 2">
            <a:extLst>
              <a:ext uri="{FF2B5EF4-FFF2-40B4-BE49-F238E27FC236}">
                <a16:creationId xmlns:a16="http://schemas.microsoft.com/office/drawing/2014/main" id="{F46E210C-04C0-4131-8BED-CAB0A9CB2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93" y="764320"/>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564B75-7626-46DB-BA0A-1B8F4074C624}"/>
              </a:ext>
            </a:extLst>
          </p:cNvPr>
          <p:cNvPicPr>
            <a:picLocks noChangeAspect="1"/>
          </p:cNvPicPr>
          <p:nvPr/>
        </p:nvPicPr>
        <p:blipFill>
          <a:blip r:embed="rId5"/>
          <a:stretch>
            <a:fillRect/>
          </a:stretch>
        </p:blipFill>
        <p:spPr>
          <a:xfrm>
            <a:off x="606305" y="1258638"/>
            <a:ext cx="11117226" cy="1686160"/>
          </a:xfrm>
          <a:prstGeom prst="rect">
            <a:avLst/>
          </a:prstGeom>
        </p:spPr>
      </p:pic>
      <p:cxnSp>
        <p:nvCxnSpPr>
          <p:cNvPr id="18" name="Straight Connector 17">
            <a:extLst>
              <a:ext uri="{FF2B5EF4-FFF2-40B4-BE49-F238E27FC236}">
                <a16:creationId xmlns:a16="http://schemas.microsoft.com/office/drawing/2014/main" id="{495F47F7-7F13-4B50-81E0-1FEA62D6DA85}"/>
              </a:ext>
            </a:extLst>
          </p:cNvPr>
          <p:cNvCxnSpPr/>
          <p:nvPr/>
        </p:nvCxnSpPr>
        <p:spPr>
          <a:xfrm>
            <a:off x="2811515" y="2050761"/>
            <a:ext cx="0" cy="4546600"/>
          </a:xfrm>
          <a:prstGeom prst="line">
            <a:avLst/>
          </a:prstGeom>
          <a:ln w="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451DFE-FDEF-484F-AEB7-90FB48DF05AC}"/>
              </a:ext>
            </a:extLst>
          </p:cNvPr>
          <p:cNvCxnSpPr/>
          <p:nvPr/>
        </p:nvCxnSpPr>
        <p:spPr>
          <a:xfrm>
            <a:off x="5045313" y="2050761"/>
            <a:ext cx="0" cy="4546600"/>
          </a:xfrm>
          <a:prstGeom prst="line">
            <a:avLst/>
          </a:prstGeom>
          <a:ln w="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557A83-90D7-4DAA-820E-F611EBBA4463}"/>
              </a:ext>
            </a:extLst>
          </p:cNvPr>
          <p:cNvCxnSpPr/>
          <p:nvPr/>
        </p:nvCxnSpPr>
        <p:spPr>
          <a:xfrm>
            <a:off x="7265097" y="2050761"/>
            <a:ext cx="0" cy="4546600"/>
          </a:xfrm>
          <a:prstGeom prst="line">
            <a:avLst/>
          </a:prstGeom>
          <a:ln w="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EC29C2-A808-4481-8D46-1B05D27C6555}"/>
              </a:ext>
            </a:extLst>
          </p:cNvPr>
          <p:cNvCxnSpPr/>
          <p:nvPr/>
        </p:nvCxnSpPr>
        <p:spPr>
          <a:xfrm>
            <a:off x="9497047" y="2050761"/>
            <a:ext cx="0" cy="4546600"/>
          </a:xfrm>
          <a:prstGeom prst="line">
            <a:avLst/>
          </a:prstGeom>
          <a:ln w="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B0C200-87AA-43DA-9F07-3D1A19E81DA3}"/>
              </a:ext>
            </a:extLst>
          </p:cNvPr>
          <p:cNvPicPr>
            <a:picLocks noChangeAspect="1"/>
          </p:cNvPicPr>
          <p:nvPr/>
        </p:nvPicPr>
        <p:blipFill>
          <a:blip r:embed="rId2"/>
          <a:stretch>
            <a:fillRect/>
          </a:stretch>
        </p:blipFill>
        <p:spPr>
          <a:xfrm>
            <a:off x="1144644" y="1657689"/>
            <a:ext cx="3399258" cy="4465593"/>
          </a:xfrm>
          <a:prstGeom prst="rect">
            <a:avLst/>
          </a:prstGeom>
        </p:spPr>
      </p:pic>
      <p:pic>
        <p:nvPicPr>
          <p:cNvPr id="47" name="Picture 2">
            <a:extLst>
              <a:ext uri="{FF2B5EF4-FFF2-40B4-BE49-F238E27FC236}">
                <a16:creationId xmlns:a16="http://schemas.microsoft.com/office/drawing/2014/main" id="{D4CCB58C-3291-4CE7-9E58-B59C59CE0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374" y="323476"/>
            <a:ext cx="841695" cy="440904"/>
          </a:xfrm>
          <a:prstGeom prst="rect">
            <a:avLst/>
          </a:prstGeom>
          <a:noFill/>
          <a:extLst>
            <a:ext uri="{909E8E84-426E-40DD-AFC4-6F175D3DCCD1}">
              <a14:hiddenFill xmlns:a14="http://schemas.microsoft.com/office/drawing/2010/main">
                <a:solidFill>
                  <a:srgbClr val="FFFFFF"/>
                </a:solidFill>
              </a14:hiddenFill>
            </a:ext>
          </a:extLst>
        </p:spPr>
      </p:pic>
      <p:sp>
        <p:nvSpPr>
          <p:cNvPr id="41" name="Marcador de texto 6">
            <a:extLst>
              <a:ext uri="{FF2B5EF4-FFF2-40B4-BE49-F238E27FC236}">
                <a16:creationId xmlns:a16="http://schemas.microsoft.com/office/drawing/2014/main" id="{384449B8-A93B-4F64-B957-DB7EFFC710DD}"/>
              </a:ext>
            </a:extLst>
          </p:cNvPr>
          <p:cNvSpPr txBox="1">
            <a:spLocks/>
          </p:cNvSpPr>
          <p:nvPr/>
        </p:nvSpPr>
        <p:spPr>
          <a:xfrm>
            <a:off x="356931" y="318146"/>
            <a:ext cx="9886998" cy="458075"/>
          </a:xfrm>
          <a:prstGeom prst="rect">
            <a:avLst/>
          </a:prstGeom>
        </p:spPr>
        <p:txBody>
          <a:bodyPr anchor="ctr"/>
          <a:lstStyle>
            <a:defPPr>
              <a:defRPr lang="es-ES"/>
            </a:defPPr>
            <a:lvl1pPr marR="0" lvl="0" indent="0" fontAlgn="auto">
              <a:lnSpc>
                <a:spcPct val="100000"/>
              </a:lnSpc>
              <a:spcBef>
                <a:spcPts val="1000"/>
              </a:spcBef>
              <a:spcAft>
                <a:spcPts val="0"/>
              </a:spcAft>
              <a:buClrTx/>
              <a:buSzTx/>
              <a:buFont typeface="Arial" panose="020B0604020202020204" pitchFamily="34" charset="0"/>
              <a:buNone/>
              <a:tabLst/>
              <a:defRPr sz="2800" b="1">
                <a:solidFill>
                  <a:srgbClr val="FF5000"/>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3200" i="0" dirty="0"/>
              <a:t>Request Submission</a:t>
            </a:r>
          </a:p>
        </p:txBody>
      </p:sp>
      <p:sp>
        <p:nvSpPr>
          <p:cNvPr id="10" name="Text Placeholder 2">
            <a:extLst>
              <a:ext uri="{FF2B5EF4-FFF2-40B4-BE49-F238E27FC236}">
                <a16:creationId xmlns:a16="http://schemas.microsoft.com/office/drawing/2014/main" id="{2DAA93BF-C4D2-4D32-B5C2-0B8935153EE4}"/>
              </a:ext>
            </a:extLst>
          </p:cNvPr>
          <p:cNvSpPr txBox="1">
            <a:spLocks/>
          </p:cNvSpPr>
          <p:nvPr/>
        </p:nvSpPr>
        <p:spPr>
          <a:xfrm>
            <a:off x="643255" y="1155810"/>
            <a:ext cx="11656850" cy="864450"/>
          </a:xfrm>
          <a:prstGeom prst="rect">
            <a:avLst/>
          </a:prstGeom>
        </p:spPr>
        <p:txBody>
          <a:bodyPr lIns="91440" tIns="45720" rIns="91440" bIns="45720" anchor="t"/>
          <a:lstStyle>
            <a:defPPr>
              <a:defRPr lang="es-ES"/>
            </a:defPPr>
            <a:lvl1pPr indent="0">
              <a:lnSpc>
                <a:spcPct val="100000"/>
              </a:lnSpc>
              <a:spcBef>
                <a:spcPts val="1000"/>
              </a:spcBef>
              <a:buFont typeface="Arial" panose="020B0604020202020204" pitchFamily="34" charset="0"/>
              <a:buNone/>
              <a:defRPr sz="1600" b="1" i="1">
                <a:solidFill>
                  <a:srgbClr val="555555"/>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sz="1800" b="0" i="0" dirty="0">
                <a:latin typeface="+mn-lt"/>
                <a:cs typeface="Arial" panose="020B0604020202020204" pitchFamily="34" charset="0"/>
              </a:rPr>
              <a:t>After selecting the reason for your request, the following form will be displayed: </a:t>
            </a:r>
            <a:endParaRPr lang="es-ES" sz="1800" b="0" i="0" dirty="0">
              <a:latin typeface="+mn-lt"/>
              <a:cs typeface="Arial" panose="020B0604020202020204" pitchFamily="34" charset="0"/>
            </a:endParaRPr>
          </a:p>
        </p:txBody>
      </p:sp>
      <p:sp>
        <p:nvSpPr>
          <p:cNvPr id="15" name="CuadroTexto 14">
            <a:extLst>
              <a:ext uri="{FF2B5EF4-FFF2-40B4-BE49-F238E27FC236}">
                <a16:creationId xmlns:a16="http://schemas.microsoft.com/office/drawing/2014/main" id="{2BDD5D6B-322A-4135-8322-C0309D43ED37}"/>
              </a:ext>
            </a:extLst>
          </p:cNvPr>
          <p:cNvSpPr txBox="1"/>
          <p:nvPr/>
        </p:nvSpPr>
        <p:spPr>
          <a:xfrm>
            <a:off x="666360" y="4011563"/>
            <a:ext cx="320634" cy="400110"/>
          </a:xfrm>
          <a:prstGeom prst="rect">
            <a:avLst/>
          </a:prstGeom>
          <a:noFill/>
        </p:spPr>
        <p:txBody>
          <a:bodyPr wrap="square" rtlCol="0">
            <a:spAutoFit/>
          </a:bodyPr>
          <a:lstStyle/>
          <a:p>
            <a:r>
              <a:rPr lang="es-ES" sz="2000" b="1" dirty="0"/>
              <a:t>B</a:t>
            </a:r>
          </a:p>
        </p:txBody>
      </p:sp>
      <p:sp>
        <p:nvSpPr>
          <p:cNvPr id="18" name="CuadroTexto 17">
            <a:extLst>
              <a:ext uri="{FF2B5EF4-FFF2-40B4-BE49-F238E27FC236}">
                <a16:creationId xmlns:a16="http://schemas.microsoft.com/office/drawing/2014/main" id="{A80860B7-0067-4671-8683-ED685991F35E}"/>
              </a:ext>
            </a:extLst>
          </p:cNvPr>
          <p:cNvSpPr txBox="1"/>
          <p:nvPr/>
        </p:nvSpPr>
        <p:spPr>
          <a:xfrm>
            <a:off x="758720" y="2714427"/>
            <a:ext cx="320634" cy="400110"/>
          </a:xfrm>
          <a:prstGeom prst="rect">
            <a:avLst/>
          </a:prstGeom>
          <a:noFill/>
        </p:spPr>
        <p:txBody>
          <a:bodyPr wrap="square" rtlCol="0">
            <a:spAutoFit/>
          </a:bodyPr>
          <a:lstStyle/>
          <a:p>
            <a:r>
              <a:rPr lang="es-ES" sz="2000" b="1" dirty="0"/>
              <a:t>A</a:t>
            </a:r>
          </a:p>
        </p:txBody>
      </p:sp>
      <p:sp>
        <p:nvSpPr>
          <p:cNvPr id="19" name="CuadroTexto 18">
            <a:extLst>
              <a:ext uri="{FF2B5EF4-FFF2-40B4-BE49-F238E27FC236}">
                <a16:creationId xmlns:a16="http://schemas.microsoft.com/office/drawing/2014/main" id="{291903EE-6622-4E43-B1AE-6D98448A8640}"/>
              </a:ext>
            </a:extLst>
          </p:cNvPr>
          <p:cNvSpPr txBox="1"/>
          <p:nvPr/>
        </p:nvSpPr>
        <p:spPr>
          <a:xfrm>
            <a:off x="758720" y="5739978"/>
            <a:ext cx="320634" cy="400110"/>
          </a:xfrm>
          <a:prstGeom prst="rect">
            <a:avLst/>
          </a:prstGeom>
          <a:noFill/>
        </p:spPr>
        <p:txBody>
          <a:bodyPr wrap="square" rtlCol="0">
            <a:spAutoFit/>
          </a:bodyPr>
          <a:lstStyle/>
          <a:p>
            <a:r>
              <a:rPr lang="es-ES" sz="2000" b="1" dirty="0"/>
              <a:t>C</a:t>
            </a:r>
          </a:p>
        </p:txBody>
      </p:sp>
      <p:sp>
        <p:nvSpPr>
          <p:cNvPr id="2" name="Cerrar llave 1">
            <a:extLst>
              <a:ext uri="{FF2B5EF4-FFF2-40B4-BE49-F238E27FC236}">
                <a16:creationId xmlns:a16="http://schemas.microsoft.com/office/drawing/2014/main" id="{811B2802-DF3E-4C45-A464-9D4C5D173EB3}"/>
              </a:ext>
            </a:extLst>
          </p:cNvPr>
          <p:cNvSpPr/>
          <p:nvPr/>
        </p:nvSpPr>
        <p:spPr>
          <a:xfrm flipH="1">
            <a:off x="936139" y="3166591"/>
            <a:ext cx="235057" cy="2062471"/>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sp>
        <p:nvSpPr>
          <p:cNvPr id="21" name="CuadroTexto 20">
            <a:extLst>
              <a:ext uri="{FF2B5EF4-FFF2-40B4-BE49-F238E27FC236}">
                <a16:creationId xmlns:a16="http://schemas.microsoft.com/office/drawing/2014/main" id="{0BF2A610-DB6F-439B-8F40-3F08B658F66A}"/>
              </a:ext>
            </a:extLst>
          </p:cNvPr>
          <p:cNvSpPr txBox="1"/>
          <p:nvPr/>
        </p:nvSpPr>
        <p:spPr>
          <a:xfrm>
            <a:off x="5005906" y="2728880"/>
            <a:ext cx="5103323" cy="369332"/>
          </a:xfrm>
          <a:prstGeom prst="rect">
            <a:avLst/>
          </a:prstGeom>
          <a:noFill/>
        </p:spPr>
        <p:txBody>
          <a:bodyPr wrap="square">
            <a:spAutoFit/>
          </a:bodyPr>
          <a:lstStyle/>
          <a:p>
            <a:pPr marL="342900" indent="-342900" algn="just">
              <a:spcBef>
                <a:spcPts val="200"/>
              </a:spcBef>
              <a:buClr>
                <a:srgbClr val="FF5000"/>
              </a:buClr>
              <a:buFont typeface="+mj-lt"/>
              <a:buAutoNum type="alphaUcPeriod"/>
              <a:defRPr/>
            </a:pPr>
            <a:r>
              <a:rPr lang="en-AU" sz="1800" b="0" i="0" dirty="0">
                <a:latin typeface="+mn-lt"/>
                <a:cs typeface="Calibri"/>
              </a:rPr>
              <a:t>Select the reason for your concern</a:t>
            </a:r>
          </a:p>
        </p:txBody>
      </p:sp>
      <p:sp>
        <p:nvSpPr>
          <p:cNvPr id="22" name="CuadroTexto 21">
            <a:extLst>
              <a:ext uri="{FF2B5EF4-FFF2-40B4-BE49-F238E27FC236}">
                <a16:creationId xmlns:a16="http://schemas.microsoft.com/office/drawing/2014/main" id="{8D397828-9E7E-40FF-921B-D8DC3D96C6E3}"/>
              </a:ext>
            </a:extLst>
          </p:cNvPr>
          <p:cNvSpPr txBox="1"/>
          <p:nvPr/>
        </p:nvSpPr>
        <p:spPr>
          <a:xfrm>
            <a:off x="5011428" y="4026952"/>
            <a:ext cx="6096000" cy="369332"/>
          </a:xfrm>
          <a:prstGeom prst="rect">
            <a:avLst/>
          </a:prstGeom>
          <a:noFill/>
        </p:spPr>
        <p:txBody>
          <a:bodyPr wrap="square">
            <a:spAutoFit/>
          </a:bodyPr>
          <a:lstStyle/>
          <a:p>
            <a:pPr marL="342900" indent="-342900">
              <a:spcBef>
                <a:spcPts val="200"/>
              </a:spcBef>
              <a:buClr>
                <a:srgbClr val="FF5000"/>
              </a:buClr>
              <a:buFont typeface="+mj-lt"/>
              <a:buAutoNum type="alphaUcPeriod" startAt="2"/>
              <a:defRPr/>
            </a:pPr>
            <a:r>
              <a:rPr lang="en-AU" sz="1800" b="0" i="0" dirty="0">
                <a:latin typeface="+mn-lt"/>
                <a:cs typeface="Calibri"/>
              </a:rPr>
              <a:t>Fill all the required fields (*)</a:t>
            </a:r>
          </a:p>
        </p:txBody>
      </p:sp>
      <p:sp>
        <p:nvSpPr>
          <p:cNvPr id="23" name="CuadroTexto 22">
            <a:extLst>
              <a:ext uri="{FF2B5EF4-FFF2-40B4-BE49-F238E27FC236}">
                <a16:creationId xmlns:a16="http://schemas.microsoft.com/office/drawing/2014/main" id="{2B7DA029-1FC2-4CB3-9D37-B259058E08C2}"/>
              </a:ext>
            </a:extLst>
          </p:cNvPr>
          <p:cNvSpPr txBox="1"/>
          <p:nvPr/>
        </p:nvSpPr>
        <p:spPr>
          <a:xfrm>
            <a:off x="5011428" y="5787048"/>
            <a:ext cx="6096000" cy="369332"/>
          </a:xfrm>
          <a:prstGeom prst="rect">
            <a:avLst/>
          </a:prstGeom>
          <a:noFill/>
        </p:spPr>
        <p:txBody>
          <a:bodyPr wrap="square">
            <a:spAutoFit/>
          </a:bodyPr>
          <a:lstStyle/>
          <a:p>
            <a:pPr marL="342900" indent="-342900">
              <a:spcBef>
                <a:spcPts val="200"/>
              </a:spcBef>
              <a:buClr>
                <a:srgbClr val="FF5000"/>
              </a:buClr>
              <a:buFont typeface="+mj-lt"/>
              <a:buAutoNum type="alphaUcPeriod" startAt="3"/>
              <a:defRPr/>
            </a:pPr>
            <a:r>
              <a:rPr lang="en-AU" sz="1800" b="0" i="0" dirty="0">
                <a:latin typeface="+mn-lt"/>
                <a:cs typeface="Calibri"/>
              </a:rPr>
              <a:t>Send your request through the </a:t>
            </a:r>
            <a:r>
              <a:rPr lang="en-AU" sz="1800" b="1" i="1" dirty="0">
                <a:latin typeface="+mn-lt"/>
                <a:cs typeface="Calibri"/>
              </a:rPr>
              <a:t>Submit</a:t>
            </a:r>
            <a:r>
              <a:rPr lang="en-AU" sz="1800" dirty="0">
                <a:latin typeface="+mn-lt"/>
                <a:cs typeface="Calibri"/>
              </a:rPr>
              <a:t> button</a:t>
            </a:r>
            <a:endParaRPr lang="en-AU" sz="1800" b="0" i="0" dirty="0">
              <a:latin typeface="+mn-lt"/>
              <a:cs typeface="Calibri"/>
            </a:endParaRPr>
          </a:p>
        </p:txBody>
      </p:sp>
      <p:cxnSp>
        <p:nvCxnSpPr>
          <p:cNvPr id="17" name="Conector recto de flecha 16">
            <a:extLst>
              <a:ext uri="{FF2B5EF4-FFF2-40B4-BE49-F238E27FC236}">
                <a16:creationId xmlns:a16="http://schemas.microsoft.com/office/drawing/2014/main" id="{6313EE3A-F9E8-449E-9065-AD0DEB8006EB}"/>
              </a:ext>
            </a:extLst>
          </p:cNvPr>
          <p:cNvCxnSpPr/>
          <p:nvPr/>
        </p:nvCxnSpPr>
        <p:spPr>
          <a:xfrm>
            <a:off x="4454243" y="2939661"/>
            <a:ext cx="4015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46FDBBCB-D365-4ED5-BD5F-27C5ACA39F0B}"/>
              </a:ext>
            </a:extLst>
          </p:cNvPr>
          <p:cNvCxnSpPr/>
          <p:nvPr/>
        </p:nvCxnSpPr>
        <p:spPr>
          <a:xfrm>
            <a:off x="4454243" y="4199107"/>
            <a:ext cx="4015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C96D7FA0-2227-4F0B-BE30-0322E01BFDC4}"/>
              </a:ext>
            </a:extLst>
          </p:cNvPr>
          <p:cNvCxnSpPr>
            <a:cxnSpLocks/>
          </p:cNvCxnSpPr>
          <p:nvPr/>
        </p:nvCxnSpPr>
        <p:spPr>
          <a:xfrm>
            <a:off x="2190854" y="5967741"/>
            <a:ext cx="27295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2" name="Picture 4">
            <a:extLst>
              <a:ext uri="{FF2B5EF4-FFF2-40B4-BE49-F238E27FC236}">
                <a16:creationId xmlns:a16="http://schemas.microsoft.com/office/drawing/2014/main" id="{A1119D88-4E1E-4C77-981C-F3B3E4F1D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11" y="1119091"/>
            <a:ext cx="432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5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a:xfrm>
            <a:off x="2471928" y="4769178"/>
            <a:ext cx="7248143" cy="1024143"/>
          </a:xfrm>
          <a:prstGeom prst="rect">
            <a:avLst/>
          </a:prstGeom>
        </p:spPr>
        <p:txBody>
          <a:bodyPr vert="horz" lIns="0" tIns="0" rIns="0" bIns="0"/>
          <a:lstStyle>
            <a:lvl1pPr marL="0" indent="0" algn="l" defTabSz="519113" rtl="0" eaLnBrk="0" fontAlgn="base" hangingPunct="0">
              <a:spcBef>
                <a:spcPts val="0"/>
              </a:spcBef>
              <a:spcAft>
                <a:spcPts val="0"/>
              </a:spcAft>
              <a:buFont typeface="Arial" panose="020B0604020202020204" pitchFamily="34" charset="0"/>
              <a:buNone/>
              <a:defRPr sz="2933" b="1" i="0" kern="1200" baseline="0">
                <a:solidFill>
                  <a:schemeClr val="accent1"/>
                </a:solidFill>
                <a:latin typeface="Arial"/>
                <a:ea typeface="+mn-ea"/>
                <a:cs typeface="Arial"/>
              </a:defRPr>
            </a:lvl1pPr>
            <a:lvl2pPr marL="842963" indent="-323850"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2pPr>
            <a:lvl3pPr marL="1298575"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3pPr>
            <a:lvl4pPr marL="1817688"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4pPr>
            <a:lvl5pPr marL="2336800" indent="-258763" algn="l" defTabSz="519113" rtl="0" eaLnBrk="0" fontAlgn="base" hangingPunct="0">
              <a:spcBef>
                <a:spcPct val="20000"/>
              </a:spcBef>
              <a:spcAft>
                <a:spcPct val="0"/>
              </a:spcAft>
              <a:buFont typeface="Arial" panose="020B0604020202020204" pitchFamily="34" charset="0"/>
              <a:buChar char="»"/>
              <a:defRPr sz="8400" b="1" kern="1200">
                <a:solidFill>
                  <a:srgbClr val="E42312"/>
                </a:solidFill>
                <a:latin typeface="+mn-lt"/>
                <a:ea typeface="+mn-ea"/>
                <a:cs typeface="+mn-cs"/>
              </a:defRPr>
            </a:lvl5pPr>
            <a:lvl6pPr marL="2857185" indent="-259744" algn="l" defTabSz="519488" rtl="0" eaLnBrk="1" latinLnBrk="0" hangingPunct="1">
              <a:spcBef>
                <a:spcPct val="20000"/>
              </a:spcBef>
              <a:buFont typeface="Arial"/>
              <a:buChar char="•"/>
              <a:defRPr sz="2267" kern="1200">
                <a:solidFill>
                  <a:schemeClr val="tx1"/>
                </a:solidFill>
                <a:latin typeface="+mn-lt"/>
                <a:ea typeface="+mn-ea"/>
                <a:cs typeface="+mn-cs"/>
              </a:defRPr>
            </a:lvl6pPr>
            <a:lvl7pPr marL="3376673" indent="-259744" algn="l" defTabSz="519488" rtl="0" eaLnBrk="1" latinLnBrk="0" hangingPunct="1">
              <a:spcBef>
                <a:spcPct val="20000"/>
              </a:spcBef>
              <a:buFont typeface="Arial"/>
              <a:buChar char="•"/>
              <a:defRPr sz="2267" kern="1200">
                <a:solidFill>
                  <a:schemeClr val="tx1"/>
                </a:solidFill>
                <a:latin typeface="+mn-lt"/>
                <a:ea typeface="+mn-ea"/>
                <a:cs typeface="+mn-cs"/>
              </a:defRPr>
            </a:lvl7pPr>
            <a:lvl8pPr marL="3896161" indent="-259744" algn="l" defTabSz="519488" rtl="0" eaLnBrk="1" latinLnBrk="0" hangingPunct="1">
              <a:spcBef>
                <a:spcPct val="20000"/>
              </a:spcBef>
              <a:buFont typeface="Arial"/>
              <a:buChar char="•"/>
              <a:defRPr sz="2267" kern="1200">
                <a:solidFill>
                  <a:schemeClr val="tx1"/>
                </a:solidFill>
                <a:latin typeface="+mn-lt"/>
                <a:ea typeface="+mn-ea"/>
                <a:cs typeface="+mn-cs"/>
              </a:defRPr>
            </a:lvl8pPr>
            <a:lvl9pPr marL="4415650" indent="-259744" algn="l" defTabSz="519488" rtl="0" eaLnBrk="1" latinLnBrk="0" hangingPunct="1">
              <a:spcBef>
                <a:spcPct val="20000"/>
              </a:spcBef>
              <a:buFont typeface="Arial"/>
              <a:buChar char="•"/>
              <a:defRPr sz="2267" kern="1200">
                <a:solidFill>
                  <a:schemeClr val="tx1"/>
                </a:solidFill>
                <a:latin typeface="+mn-lt"/>
                <a:ea typeface="+mn-ea"/>
                <a:cs typeface="+mn-cs"/>
              </a:defRPr>
            </a:lvl9pPr>
          </a:lstStyle>
          <a:p>
            <a:pPr marL="0" marR="0" lvl="0" indent="0" algn="ctr" defTabSz="519113"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3600" dirty="0">
                <a:solidFill>
                  <a:srgbClr val="FA3807"/>
                </a:solidFill>
              </a:rPr>
              <a:t>Thank You !</a:t>
            </a:r>
          </a:p>
          <a:p>
            <a:pPr marL="0" marR="0" lvl="0" indent="0" algn="ctr" defTabSz="519113"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2">
                    <a:lumMod val="50000"/>
                  </a:schemeClr>
                </a:solidFill>
                <a:effectLst/>
                <a:uLnTx/>
                <a:uFillTx/>
              </a:rPr>
              <a:t>GBfoods Accounts Payable</a:t>
            </a:r>
            <a:endParaRPr kumimoji="0" lang="en-US" sz="2000" b="1" i="0" u="none" strike="noStrike" kern="1200" cap="none" spc="0" normalizeH="0" baseline="0" noProof="0" dirty="0">
              <a:ln>
                <a:noFill/>
              </a:ln>
              <a:solidFill>
                <a:schemeClr val="bg2">
                  <a:lumMod val="50000"/>
                </a:schemeClr>
              </a:solidFill>
              <a:effectLst/>
              <a:uLnTx/>
              <a:uFillTx/>
            </a:endParaRPr>
          </a:p>
          <a:p>
            <a:pPr marL="0" marR="0" lvl="0" indent="0" algn="l" defTabSz="519113"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US" sz="2933" b="1" i="0" u="none" strike="noStrike" kern="1200" cap="none" spc="0" normalizeH="0" baseline="0" noProof="0" dirty="0">
              <a:ln>
                <a:noFill/>
              </a:ln>
              <a:solidFill>
                <a:srgbClr val="FA3807"/>
              </a:solidFill>
              <a:effectLst/>
              <a:uLnTx/>
              <a:uFillTx/>
              <a:latin typeface="Arial"/>
              <a:cs typeface="Arial"/>
            </a:endParaRPr>
          </a:p>
        </p:txBody>
      </p:sp>
    </p:spTree>
    <p:extLst>
      <p:ext uri="{BB962C8B-B14F-4D97-AF65-F5344CB8AC3E}">
        <p14:creationId xmlns:p14="http://schemas.microsoft.com/office/powerpoint/2010/main" val="2388060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9B6C8E1EF3F77469112610F674CC329" ma:contentTypeVersion="14" ma:contentTypeDescription="Crear nuevo documento." ma:contentTypeScope="" ma:versionID="dda058b8dbce44dfe7ed2860381a42bc">
  <xsd:schema xmlns:xsd="http://www.w3.org/2001/XMLSchema" xmlns:xs="http://www.w3.org/2001/XMLSchema" xmlns:p="http://schemas.microsoft.com/office/2006/metadata/properties" xmlns:ns2="72bd824a-3c2a-443a-b7e0-f9d2a8e75903" xmlns:ns3="3209c40c-98f5-48dc-9e04-a4435197da42" targetNamespace="http://schemas.microsoft.com/office/2006/metadata/properties" ma:root="true" ma:fieldsID="706a7fb6e10dca87bbe2ce15d8a7487c" ns2:_="" ns3:_="">
    <xsd:import namespace="72bd824a-3c2a-443a-b7e0-f9d2a8e75903"/>
    <xsd:import namespace="3209c40c-98f5-48dc-9e04-a4435197da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d824a-3c2a-443a-b7e0-f9d2a8e759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24df612f-8410-42a1-99bc-dd23261f9ba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09c40c-98f5-48dc-9e04-a4435197da42"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772e7d24-f35c-4c04-8328-0ba09cf7f87b}" ma:internalName="TaxCatchAll" ma:showField="CatchAllData" ma:web="3209c40c-98f5-48dc-9e04-a4435197d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bd824a-3c2a-443a-b7e0-f9d2a8e75903">
      <Terms xmlns="http://schemas.microsoft.com/office/infopath/2007/PartnerControls"/>
    </lcf76f155ced4ddcb4097134ff3c332f>
    <TaxCatchAll xmlns="3209c40c-98f5-48dc-9e04-a4435197da42" xsi:nil="true"/>
    <SharedWithUsers xmlns="3209c40c-98f5-48dc-9e04-a4435197da42">
      <UserInfo>
        <DisplayName>Mesia, Oriol</DisplayName>
        <AccountId>23</AccountId>
        <AccountType/>
      </UserInfo>
    </SharedWithUsers>
  </documentManagement>
</p:properties>
</file>

<file path=customXml/itemProps1.xml><?xml version="1.0" encoding="utf-8"?>
<ds:datastoreItem xmlns:ds="http://schemas.openxmlformats.org/officeDocument/2006/customXml" ds:itemID="{64B280C5-A827-4340-B1BF-36AD93C8E86D}">
  <ds:schemaRefs>
    <ds:schemaRef ds:uri="3209c40c-98f5-48dc-9e04-a4435197da42"/>
    <ds:schemaRef ds:uri="72bd824a-3c2a-443a-b7e0-f9d2a8e759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B4B23B-7033-45F2-B50F-9D11BE1DA872}">
  <ds:schemaRefs>
    <ds:schemaRef ds:uri="http://schemas.microsoft.com/sharepoint/v3/contenttype/forms"/>
  </ds:schemaRefs>
</ds:datastoreItem>
</file>

<file path=customXml/itemProps3.xml><?xml version="1.0" encoding="utf-8"?>
<ds:datastoreItem xmlns:ds="http://schemas.openxmlformats.org/officeDocument/2006/customXml" ds:itemID="{62DE2E58-F925-4CA4-89D2-D9D94425B0AA}">
  <ds:schemaRefs>
    <ds:schemaRef ds:uri="3209c40c-98f5-48dc-9e04-a4435197da42"/>
    <ds:schemaRef ds:uri="72bd824a-3c2a-443a-b7e0-f9d2a8e7590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515</Words>
  <Application>Microsoft Office PowerPoint</Application>
  <PresentationFormat>Panorámica</PresentationFormat>
  <Paragraphs>54</Paragraphs>
  <Slides>6</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ApexNew</vt:lpstr>
      <vt:lpstr>Arial</vt: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Infante Aponte, Eugenio</dc:creator>
  <cp:lastModifiedBy>Arriaga, Elisa</cp:lastModifiedBy>
  <cp:revision>14</cp:revision>
  <dcterms:created xsi:type="dcterms:W3CDTF">2022-03-18T10:28:33Z</dcterms:created>
  <dcterms:modified xsi:type="dcterms:W3CDTF">2023-04-13T16:21:17Z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0x01010089B6C8E1EF3F77469112610F674CC329</vt:lpwstr>
  </property>
  <property fmtid="{D5CDD505-2E9C-101B-9397-08002B2CF9AE}" pid="3" name="MediaServiceImageTags">
    <vt:lpwstr/>
  </property>
  <property fmtid="{D5CDD505-2E9C-101B-9397-08002B2CF9AE}" pid="4" name="MSIP_Label_b953815a-ae20-4bc1-91c8-a019edc8b34f_Enabled">
    <vt:lpwstr>true</vt:lpwstr>
  </property>
  <property fmtid="{D5CDD505-2E9C-101B-9397-08002B2CF9AE}" pid="5" name="MSIP_Label_b953815a-ae20-4bc1-91c8-a019edc8b34f_SetDate">
    <vt:lpwstr>2023-03-23T11:28:31Z</vt:lpwstr>
  </property>
  <property fmtid="{D5CDD505-2E9C-101B-9397-08002B2CF9AE}" pid="6" name="MSIP_Label_b953815a-ae20-4bc1-91c8-a019edc8b34f_Method">
    <vt:lpwstr>Standard</vt:lpwstr>
  </property>
  <property fmtid="{D5CDD505-2E9C-101B-9397-08002B2CF9AE}" pid="7" name="MSIP_Label_b953815a-ae20-4bc1-91c8-a019edc8b34f_Name">
    <vt:lpwstr>Internal(With External)</vt:lpwstr>
  </property>
  <property fmtid="{D5CDD505-2E9C-101B-9397-08002B2CF9AE}" pid="8" name="MSIP_Label_b953815a-ae20-4bc1-91c8-a019edc8b34f_SiteId">
    <vt:lpwstr>e404e285-6ce2-49df-8319-090db24b60d4</vt:lpwstr>
  </property>
  <property fmtid="{D5CDD505-2E9C-101B-9397-08002B2CF9AE}" pid="9" name="MSIP_Label_b953815a-ae20-4bc1-91c8-a019edc8b34f_ActionId">
    <vt:lpwstr>357b1db5-1389-4b98-a619-cf56fad043f7</vt:lpwstr>
  </property>
  <property fmtid="{D5CDD505-2E9C-101B-9397-08002B2CF9AE}" pid="10" name="MSIP_Label_b953815a-ae20-4bc1-91c8-a019edc8b34f_ContentBits">
    <vt:lpwstr>0</vt:lpwstr>
  </property>
</Properties>
</file>