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145705019" r:id="rId5"/>
    <p:sldId id="2145705158" r:id="rId6"/>
    <p:sldId id="2146847523" r:id="rId7"/>
    <p:sldId id="2146847514" r:id="rId8"/>
    <p:sldId id="2146847520" r:id="rId9"/>
    <p:sldId id="258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4D3A5C-22E0-4866-BFD2-72BD00693908}">
          <p14:sldIdLst>
            <p14:sldId id="2145705019"/>
            <p14:sldId id="2145705158"/>
            <p14:sldId id="2146847523"/>
            <p14:sldId id="2146847514"/>
            <p14:sldId id="2146847520"/>
            <p14:sldId id="258"/>
          </p14:sldIdLst>
        </p14:section>
        <p14:section name="Borrador" id="{1BBC8B6C-AD2E-47C8-9534-F800A460F90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3CE03-61CE-0F41-ACFA-0BB9A71FA7AD}" name="Eugenio" initials="E" userId="Eugenio" providerId="None"/>
  <p188:author id="{085E2FD8-1089-E7DA-9CB1-D85784AD3B4D}" name="Mesia, Oriol" initials="MO" userId="S::omesia@thegbfoods.com::6fefa2e9-5993-4890-ad90-58b2c5fe35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C60"/>
    <a:srgbClr val="FF4F00"/>
    <a:srgbClr val="FF5000"/>
    <a:srgbClr val="555555"/>
    <a:srgbClr val="595959"/>
    <a:srgbClr val="FF683B"/>
    <a:srgbClr val="FFA389"/>
    <a:srgbClr val="E6E6E6"/>
    <a:srgbClr val="898989"/>
    <a:srgbClr val="EB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0FDF-F30F-4309-B410-C4194DD79722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FBAE-55C0-49E7-9EDD-C963F8FC5F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44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FBAE-55C0-49E7-9EDD-C963F8FC5F6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2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FBAE-55C0-49E7-9EDD-C963F8FC5F6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06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0935-2D10-4DC9-8309-796CFF7D5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E611A-56DE-48CF-BB4E-5A5B36CE6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B82AE-27F1-4999-8329-775328B9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C1A06-2CA8-4975-BCE5-47F65CF9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3F476-5BC8-45FC-8D12-3552C8C9E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14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3B22-D8B9-4CA6-8D07-535AC484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429923-F17D-4F0C-A159-0495A6E6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B517E-B359-46AC-A7CA-413AC424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4B654-20FF-4454-AD7D-56ADB8F1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C3664-B42B-4E1D-9A77-2126D27B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76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4EC60-B173-4C8E-A0DE-13391560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68840-544F-402A-81BA-E2B1F03BF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1901-A5B8-4B74-BA5C-D973D11D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C203-24C1-4E3B-A5F7-8086B8CE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40E6-54D2-4643-852B-3159905D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00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70DA98-9F9B-584E-8C1B-C2D5AA0A3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-1"/>
            <a:ext cx="12192000" cy="686710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59A122-113C-BE41-AA6D-569A772F9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12955"/>
            <a:ext cx="12192000" cy="14541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B151D6-3E86-7B40-8D5E-BA6344C671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0336" y="439872"/>
            <a:ext cx="2409047" cy="311962"/>
          </a:xfrm>
          <a:prstGeom prst="rect">
            <a:avLst/>
          </a:prstGeom>
        </p:spPr>
      </p:pic>
      <p:sp>
        <p:nvSpPr>
          <p:cNvPr id="10" name="Marcador de texto 23">
            <a:extLst>
              <a:ext uri="{FF2B5EF4-FFF2-40B4-BE49-F238E27FC236}">
                <a16:creationId xmlns:a16="http://schemas.microsoft.com/office/drawing/2014/main" id="{762E14D3-6765-AF47-9982-4C90F857C2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9702" y="2764305"/>
            <a:ext cx="5017433" cy="252502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ts val="5740"/>
              </a:lnSpc>
              <a:buNone/>
              <a:defRPr sz="6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ipum</a:t>
            </a:r>
            <a:r>
              <a:rPr lang="es-ES"/>
              <a:t> </a:t>
            </a:r>
            <a:r>
              <a:rPr lang="es-ES" err="1"/>
              <a:t>sit</a:t>
            </a:r>
            <a:r>
              <a:rPr lang="es-ES"/>
              <a:t> dolor </a:t>
            </a:r>
            <a:r>
              <a:rPr lang="es-ES" err="1"/>
              <a:t>est</a:t>
            </a:r>
            <a:endParaRPr lang="es-ES"/>
          </a:p>
        </p:txBody>
      </p:sp>
      <p:sp>
        <p:nvSpPr>
          <p:cNvPr id="11" name="Marcador de texto 23">
            <a:extLst>
              <a:ext uri="{FF2B5EF4-FFF2-40B4-BE49-F238E27FC236}">
                <a16:creationId xmlns:a16="http://schemas.microsoft.com/office/drawing/2014/main" id="{73E52EDD-8CEF-A14D-94DA-F4CEF7EB05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46593" y="4236534"/>
            <a:ext cx="1215438" cy="41274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/>
              <a:t>Date</a:t>
            </a:r>
            <a:endParaRPr lang="en-U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7B092F-6188-D743-AC02-B5A3232A78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6326" y="312454"/>
            <a:ext cx="1007604" cy="52479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3285924-D4CF-9E4D-83CA-3876B73E65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54886" y="6056771"/>
            <a:ext cx="7605087" cy="430661"/>
          </a:xfrm>
          <a:prstGeom prst="rect">
            <a:avLst/>
          </a:prstGeom>
        </p:spPr>
      </p:pic>
      <p:sp>
        <p:nvSpPr>
          <p:cNvPr id="14" name="Marcador de texto 23">
            <a:extLst>
              <a:ext uri="{FF2B5EF4-FFF2-40B4-BE49-F238E27FC236}">
                <a16:creationId xmlns:a16="http://schemas.microsoft.com/office/drawing/2014/main" id="{211927D6-C559-4843-BBAF-E2814948E9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59702" y="2209685"/>
            <a:ext cx="5017433" cy="5272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buNone/>
              <a:defRPr sz="16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471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"/>
            <a:ext cx="12221128" cy="4018804"/>
            <a:chOff x="0" y="0"/>
            <a:chExt cx="9929666" cy="4018804"/>
          </a:xfrm>
        </p:grpSpPr>
        <p:pic>
          <p:nvPicPr>
            <p:cNvPr id="5" name="Picture 4" descr="Forma_3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29666" cy="4018804"/>
            </a:xfrm>
            <a:prstGeom prst="rect">
              <a:avLst/>
            </a:prstGeom>
          </p:spPr>
        </p:pic>
        <p:pic>
          <p:nvPicPr>
            <p:cNvPr id="6" name="Picture 5" descr="Forma_4.eps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4536" y="2066769"/>
              <a:ext cx="4985130" cy="1724444"/>
            </a:xfrm>
            <a:prstGeom prst="rect">
              <a:avLst/>
            </a:prstGeom>
          </p:spPr>
        </p:pic>
      </p:grpSp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3147" y="428337"/>
            <a:ext cx="7248143" cy="10241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err="1"/>
              <a:t>Click</a:t>
            </a:r>
            <a:r>
              <a:rPr lang="es-ES_tradnl"/>
              <a:t> </a:t>
            </a:r>
            <a:r>
              <a:rPr lang="es-ES_tradnl" err="1"/>
              <a:t>to</a:t>
            </a:r>
            <a:r>
              <a:rPr lang="es-ES_tradnl"/>
              <a:t> </a:t>
            </a:r>
            <a:r>
              <a:rPr lang="es-ES_tradnl" err="1"/>
              <a:t>insert</a:t>
            </a:r>
            <a:r>
              <a:rPr lang="es-ES_tradnl"/>
              <a:t> </a:t>
            </a:r>
            <a:r>
              <a:rPr lang="es-ES_tradnl" err="1"/>
              <a:t>title</a:t>
            </a:r>
            <a:endParaRPr lang="es-ES_tradnl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147" y="1554698"/>
            <a:ext cx="7248143" cy="288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smtClean="0"/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err="1"/>
              <a:t>Click to insert date</a:t>
            </a:r>
            <a:endParaRPr lang="es-ES_tradnl"/>
          </a:p>
        </p:txBody>
      </p:sp>
      <p:pic>
        <p:nvPicPr>
          <p:cNvPr id="9" name="Picture 8" descr="logo-GB-Foods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64" y="424071"/>
            <a:ext cx="2194208" cy="11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9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803D672-4AF5-1B46-ADB4-83111D3F2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6928" y="305903"/>
            <a:ext cx="1007604" cy="52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84E2-51B4-4E9A-8121-14C89DF2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A36D-0676-4B98-925F-5C8E3AE3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D5EA9-A3E4-4EBF-9D60-12BBFD745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7F41-FDE5-412D-A19F-95198387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5739-30F6-4EE0-AEFC-2BA169983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26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D924-31B8-43A7-B1F4-6B19C14B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04F92-82FD-445F-A876-B6BE50CD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0514B-BEBB-4030-892E-8C8B52F12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CB5BF-A6A6-49E1-9D1A-18C3ED46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7D2FC-BA71-492E-B6A8-62CFC6E0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9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276C-19F0-4471-BACD-098A4E39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6869E-3EAE-41E7-B913-FF676490E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B491A-D83A-40DC-8A44-7A5541AE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E3510-875F-4524-A154-A52A5697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A672-7BA7-4FC0-8594-DFC3DC07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C0CE3-3F4D-490A-B448-E819A979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033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EEF0-28FC-4666-86DB-AD7B8D04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27E18-C7DE-439C-907D-E04432A27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E9016-4BAB-442C-8CD7-157FF84A6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4295F-EAF8-4DD6-9C1F-358DB0D7C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B0D89-7880-4546-B76F-E7630E235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7D705-AA36-4910-8721-940648AC7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54AE0-05CE-49E4-8BBE-519C244B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D5500C-0F03-4C21-8096-13AB8DE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3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F0A-7D06-4B90-A9D5-DEA4DB64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28C9C8-1D36-48A2-9220-77512255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199E7-B8F8-4BE8-8106-2432F41F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6D321-E34A-46BD-81F3-84A30A24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49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6C57C-B1D1-414D-96D4-C3525C03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0793-35D8-4129-99CE-3F31A9C2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E8916-2802-4E6C-8FD9-7256A2B4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79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0C4E6-149A-41AF-9935-B9F7000AB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1BDA7-8F8E-4DB3-9C96-FB3DF733C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AA6D3-7C45-44CE-89D0-A8385CB16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BEAA6-D509-4C27-9D49-CDE652B1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05CAE-D492-4130-A89D-D33DAA13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2D0FF-CF5F-4E1B-A985-C7C2719F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62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6F4D-C7DC-4C3B-87CB-B994C1A7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5E87D5-BF72-4912-A691-3F8FEF19B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F7747-E4D3-4631-908C-C16151F3D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BCF45-5289-4286-92FD-27370353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4253-2F62-42A3-A345-79BB790B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AD330-8CA5-4B9B-96A5-6561C3C4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6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D6888-A164-4663-AAA5-9E6CE655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3A8F9-5850-4E89-8188-5A4F87985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81131-8263-4032-9B19-BBF8AA364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D6BD-8826-46BE-984F-3D31FB8FBB15}" type="datetimeFigureOut">
              <a:rPr lang="es-ES" smtClean="0"/>
              <a:t>13/04/2023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429C-FAB7-4FDE-9173-458B8E525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1E74-26D3-4AB8-B40F-B21DF7D23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80261-5CAD-4772-90F5-FD1DEA5C3AA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22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-contactcenter.thegbfoods.com/hc/en-gb" TargetMode="External"/><Relationship Id="rId5" Type="http://schemas.openxmlformats.org/officeDocument/2006/relationships/hyperlink" Target="http://www.thegbfoods.com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6CE9BAC-8856-D246-B1B3-F48D4A9D1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4420" y="2764305"/>
            <a:ext cx="10138410" cy="2525026"/>
          </a:xfrm>
        </p:spPr>
        <p:txBody>
          <a:bodyPr/>
          <a:lstStyle/>
          <a:p>
            <a:r>
              <a:rPr lang="en-AU" sz="5400" dirty="0"/>
              <a:t>Centro de </a:t>
            </a:r>
            <a:r>
              <a:rPr lang="en-AU" sz="5400" dirty="0" err="1"/>
              <a:t>Contacto</a:t>
            </a:r>
            <a:r>
              <a:rPr lang="en-AU" sz="5400" dirty="0"/>
              <a:t> </a:t>
            </a:r>
          </a:p>
          <a:p>
            <a:r>
              <a:rPr lang="en-AU" sz="5400" dirty="0"/>
              <a:t>Accounts Payable</a:t>
            </a:r>
          </a:p>
        </p:txBody>
      </p:sp>
    </p:spTree>
    <p:extLst>
      <p:ext uri="{BB962C8B-B14F-4D97-AF65-F5344CB8AC3E}">
        <p14:creationId xmlns:p14="http://schemas.microsoft.com/office/powerpoint/2010/main" val="153586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ángulo: esquinas redondeadas 37">
            <a:extLst>
              <a:ext uri="{FF2B5EF4-FFF2-40B4-BE49-F238E27FC236}">
                <a16:creationId xmlns:a16="http://schemas.microsoft.com/office/drawing/2014/main" id="{2A074B26-CC49-4307-A422-02F26FF2DB1B}"/>
              </a:ext>
            </a:extLst>
          </p:cNvPr>
          <p:cNvSpPr/>
          <p:nvPr/>
        </p:nvSpPr>
        <p:spPr>
          <a:xfrm>
            <a:off x="480132" y="4169023"/>
            <a:ext cx="11316673" cy="2158199"/>
          </a:xfrm>
          <a:prstGeom prst="roundRect">
            <a:avLst>
              <a:gd name="adj" fmla="val 4314"/>
            </a:avLst>
          </a:prstGeom>
          <a:solidFill>
            <a:srgbClr val="FC5000">
              <a:alpha val="1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>
            <a:noAutofit/>
          </a:bodyPr>
          <a:lstStyle/>
          <a:p>
            <a:pPr marL="630238" algn="just">
              <a:lnSpc>
                <a:spcPct val="200000"/>
              </a:lnSpc>
            </a:pP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Fácil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acceso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la web de GBfoods</a:t>
            </a: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0238" lvl="0" algn="just">
              <a:lnSpc>
                <a:spcPct val="200000"/>
              </a:lnSpc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Respuesta más rápida a sus consultas y reclamaciones</a:t>
            </a:r>
          </a:p>
          <a:p>
            <a:pPr marL="630238" lvl="0" algn="just">
              <a:lnSpc>
                <a:spcPct val="200000"/>
              </a:lnSpc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Visibilidad del estado de sus consultas y reclamaciones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(trazabilidad de los tickets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ángulo: esquinas redondeadas 37">
            <a:extLst>
              <a:ext uri="{FF2B5EF4-FFF2-40B4-BE49-F238E27FC236}">
                <a16:creationId xmlns:a16="http://schemas.microsoft.com/office/drawing/2014/main" id="{F2C746E3-C403-4BDC-8398-6028192D108B}"/>
              </a:ext>
            </a:extLst>
          </p:cNvPr>
          <p:cNvSpPr/>
          <p:nvPr/>
        </p:nvSpPr>
        <p:spPr>
          <a:xfrm>
            <a:off x="480132" y="3848877"/>
            <a:ext cx="11316673" cy="334369"/>
          </a:xfrm>
          <a:prstGeom prst="roundRect">
            <a:avLst/>
          </a:prstGeom>
          <a:solidFill>
            <a:srgbClr val="FC500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chemeClr val="bg1"/>
                </a:solidFill>
                <a:effectLst/>
                <a:latin typeface="ApexNew"/>
              </a:rPr>
              <a:t>Main Benefits using AP Contact Center are: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1" name="Text Placeholder 1">
            <a:extLst>
              <a:ext uri="{FF2B5EF4-FFF2-40B4-BE49-F238E27FC236}">
                <a16:creationId xmlns:a16="http://schemas.microsoft.com/office/drawing/2014/main" id="{DBBEB0AC-17A2-491E-8ADD-D3392CCE030E}"/>
              </a:ext>
            </a:extLst>
          </p:cNvPr>
          <p:cNvSpPr txBox="1">
            <a:spLocks/>
          </p:cNvSpPr>
          <p:nvPr/>
        </p:nvSpPr>
        <p:spPr>
          <a:xfrm>
            <a:off x="356931" y="1024857"/>
            <a:ext cx="11224281" cy="4429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113" rtl="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1" i="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842963" indent="-323850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298575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817688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336800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rgbClr val="2F3941"/>
                </a:solidFill>
                <a:effectLst/>
              </a:rPr>
              <a:t>El </a:t>
            </a:r>
            <a:r>
              <a:rPr lang="en-US" sz="1800" i="0" dirty="0">
                <a:solidFill>
                  <a:srgbClr val="2F3941"/>
                </a:solidFill>
                <a:effectLst/>
              </a:rPr>
              <a:t>Centro de </a:t>
            </a:r>
            <a:r>
              <a:rPr lang="en-US" sz="1800" i="0" dirty="0" err="1">
                <a:solidFill>
                  <a:srgbClr val="2F3941"/>
                </a:solidFill>
                <a:effectLst/>
              </a:rPr>
              <a:t>contacto</a:t>
            </a:r>
            <a:r>
              <a:rPr lang="en-US" sz="1800" i="0" dirty="0">
                <a:solidFill>
                  <a:srgbClr val="2F3941"/>
                </a:solidFill>
                <a:effectLst/>
              </a:rPr>
              <a:t> – </a:t>
            </a:r>
            <a:r>
              <a:rPr lang="en-US" sz="1800" i="0" dirty="0" err="1">
                <a:solidFill>
                  <a:srgbClr val="2F3941"/>
                </a:solidFill>
                <a:effectLst/>
              </a:rPr>
              <a:t>Cuentas</a:t>
            </a:r>
            <a:r>
              <a:rPr lang="en-US" sz="1800" i="0" dirty="0">
                <a:solidFill>
                  <a:srgbClr val="2F3941"/>
                </a:solidFill>
                <a:effectLst/>
              </a:rPr>
              <a:t> a </a:t>
            </a:r>
            <a:r>
              <a:rPr lang="en-US" sz="1800" i="0" dirty="0" err="1">
                <a:solidFill>
                  <a:srgbClr val="2F3941"/>
                </a:solidFill>
                <a:effectLst/>
              </a:rPr>
              <a:t>pagar</a:t>
            </a:r>
            <a:r>
              <a:rPr lang="en-US" sz="1800" i="0" dirty="0">
                <a:solidFill>
                  <a:srgbClr val="2F3941"/>
                </a:solidFill>
                <a:effectLst/>
              </a:rPr>
              <a:t> </a:t>
            </a:r>
            <a:r>
              <a:rPr lang="es-ES" sz="1800" b="0" i="0" dirty="0">
                <a:solidFill>
                  <a:srgbClr val="2F3941"/>
                </a:solidFill>
                <a:effectLst/>
              </a:rPr>
              <a:t>es un portal que permite contactar fácilmente con el equipo de Cuentas a Pagar a través de formularios web. En estos formularios podemos elegir el motivo de la consulta y rellenar los campos con la información necesaria que el equipo necesita para poder resolver la solicitud.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69" name="Marcador de texto 6">
            <a:extLst>
              <a:ext uri="{FF2B5EF4-FFF2-40B4-BE49-F238E27FC236}">
                <a16:creationId xmlns:a16="http://schemas.microsoft.com/office/drawing/2014/main" id="{6D23FE40-DE5A-4D6F-B099-C356974F8D21}"/>
              </a:ext>
            </a:extLst>
          </p:cNvPr>
          <p:cNvSpPr txBox="1">
            <a:spLocks/>
          </p:cNvSpPr>
          <p:nvPr/>
        </p:nvSpPr>
        <p:spPr>
          <a:xfrm>
            <a:off x="42900" y="318146"/>
            <a:ext cx="11573664" cy="45807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FF5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200" dirty="0"/>
              <a:t>Centro de </a:t>
            </a:r>
            <a:r>
              <a:rPr lang="en-AU" sz="3200" dirty="0" err="1"/>
              <a:t>Contacto</a:t>
            </a:r>
            <a:r>
              <a:rPr lang="en-AU" sz="3200" dirty="0"/>
              <a:t> de </a:t>
            </a:r>
            <a:r>
              <a:rPr lang="en-AU" sz="3200" dirty="0" err="1"/>
              <a:t>Cuentas</a:t>
            </a:r>
            <a:r>
              <a:rPr lang="en-AU" sz="3200" dirty="0"/>
              <a:t> a </a:t>
            </a:r>
            <a:r>
              <a:rPr lang="en-AU" sz="3200" dirty="0" err="1"/>
              <a:t>Pagar</a:t>
            </a:r>
            <a:r>
              <a:rPr lang="en-AU" sz="3200" dirty="0"/>
              <a:t> y </a:t>
            </a:r>
            <a:r>
              <a:rPr lang="en-AU" sz="3200" dirty="0" err="1"/>
              <a:t>Principales</a:t>
            </a:r>
            <a:r>
              <a:rPr lang="en-AU" sz="3200" dirty="0"/>
              <a:t> </a:t>
            </a:r>
            <a:r>
              <a:rPr lang="en-AU" sz="3200" dirty="0" err="1"/>
              <a:t>beneficios</a:t>
            </a:r>
            <a:endParaRPr lang="en-AU" sz="3200" i="0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3305C8B-13A9-47E2-8F34-30378D44A3C3}"/>
              </a:ext>
            </a:extLst>
          </p:cNvPr>
          <p:cNvGrpSpPr/>
          <p:nvPr/>
        </p:nvGrpSpPr>
        <p:grpSpPr>
          <a:xfrm>
            <a:off x="3277324" y="2024203"/>
            <a:ext cx="5755839" cy="1252854"/>
            <a:chOff x="5534720" y="2296497"/>
            <a:chExt cx="5755839" cy="1252854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282A8BE-8386-4221-890B-5189DFAB9251}"/>
                </a:ext>
              </a:extLst>
            </p:cNvPr>
            <p:cNvSpPr/>
            <p:nvPr/>
          </p:nvSpPr>
          <p:spPr>
            <a:xfrm>
              <a:off x="7621906" y="2368846"/>
              <a:ext cx="1113906" cy="576741"/>
            </a:xfrm>
            <a:custGeom>
              <a:avLst/>
              <a:gdLst>
                <a:gd name="connsiteX0" fmla="*/ 0 w 1446662"/>
                <a:gd name="connsiteY0" fmla="*/ 846162 h 846162"/>
                <a:gd name="connsiteX1" fmla="*/ 736979 w 1446662"/>
                <a:gd name="connsiteY1" fmla="*/ 0 h 846162"/>
                <a:gd name="connsiteX2" fmla="*/ 1446662 w 1446662"/>
                <a:gd name="connsiteY2" fmla="*/ 846162 h 8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6662" h="846162">
                  <a:moveTo>
                    <a:pt x="0" y="846162"/>
                  </a:moveTo>
                  <a:cubicBezTo>
                    <a:pt x="247934" y="423081"/>
                    <a:pt x="495869" y="0"/>
                    <a:pt x="736979" y="0"/>
                  </a:cubicBezTo>
                  <a:cubicBezTo>
                    <a:pt x="978089" y="0"/>
                    <a:pt x="1212375" y="423081"/>
                    <a:pt x="1446662" y="846162"/>
                  </a:cubicBezTo>
                </a:path>
              </a:pathLst>
            </a:custGeom>
            <a:noFill/>
            <a:ln w="9525" cap="flat" cmpd="sng" algn="ctr">
              <a:solidFill>
                <a:srgbClr val="A5A5A5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BB3AD7DB-F085-4AF8-A295-F4E35A0E82D3}"/>
                </a:ext>
              </a:extLst>
            </p:cNvPr>
            <p:cNvGrpSpPr/>
            <p:nvPr/>
          </p:nvGrpSpPr>
          <p:grpSpPr>
            <a:xfrm>
              <a:off x="5534720" y="2296497"/>
              <a:ext cx="5755839" cy="1252854"/>
              <a:chOff x="5534720" y="2296497"/>
              <a:chExt cx="5755839" cy="1252854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237E448D-ED76-4121-A0E0-BA76690A0D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0879" y="2854709"/>
                <a:ext cx="360000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A5A5A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9A4AB362-B8B3-4EB5-83EF-C9D29731B0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010879" y="3056244"/>
                <a:ext cx="360000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C5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73" name="Marcador de texto 6">
                <a:extLst>
                  <a:ext uri="{FF2B5EF4-FFF2-40B4-BE49-F238E27FC236}">
                    <a16:creationId xmlns:a16="http://schemas.microsoft.com/office/drawing/2014/main" id="{7E105797-17B8-4D46-9C2A-8666C59980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64818" y="2976726"/>
                <a:ext cx="2525741" cy="46580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ts val="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b="1" kern="1200">
                    <a:solidFill>
                      <a:srgbClr val="FE500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5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500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Cuentas a pagar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ts val="5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E500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39D20BC6-09D0-4422-A14F-3E121B963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3080" y="2652287"/>
                <a:ext cx="592020" cy="59202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25036A87-3356-4740-A786-E7376E58A6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1379" y="2296497"/>
                <a:ext cx="983983" cy="983983"/>
              </a:xfrm>
              <a:prstGeom prst="rect">
                <a:avLst/>
              </a:prstGeom>
            </p:spPr>
          </p:pic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7679F9A-64DE-4DB2-89A0-A9247A87D1C4}"/>
                  </a:ext>
                </a:extLst>
              </p:cNvPr>
              <p:cNvSpPr/>
              <p:nvPr/>
            </p:nvSpPr>
            <p:spPr>
              <a:xfrm>
                <a:off x="7639228" y="2741280"/>
                <a:ext cx="1107314" cy="164320"/>
              </a:xfrm>
              <a:custGeom>
                <a:avLst/>
                <a:gdLst>
                  <a:gd name="connsiteX0" fmla="*/ 0 w 1438101"/>
                  <a:gd name="connsiteY0" fmla="*/ 232768 h 241081"/>
                  <a:gd name="connsiteX1" fmla="*/ 748145 w 1438101"/>
                  <a:gd name="connsiteY1" fmla="*/ 12 h 241081"/>
                  <a:gd name="connsiteX2" fmla="*/ 1438101 w 1438101"/>
                  <a:gd name="connsiteY2" fmla="*/ 241081 h 24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101" h="241081">
                    <a:moveTo>
                      <a:pt x="0" y="232768"/>
                    </a:moveTo>
                    <a:cubicBezTo>
                      <a:pt x="254231" y="115697"/>
                      <a:pt x="508462" y="-1373"/>
                      <a:pt x="748145" y="12"/>
                    </a:cubicBezTo>
                    <a:cubicBezTo>
                      <a:pt x="987828" y="1397"/>
                      <a:pt x="1212964" y="121239"/>
                      <a:pt x="1438101" y="241081"/>
                    </a:cubicBezTo>
                  </a:path>
                </a:pathLst>
              </a:custGeom>
              <a:noFill/>
              <a:ln w="9525" cap="flat" cmpd="sng" algn="ctr">
                <a:solidFill>
                  <a:srgbClr val="A5A5A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4237775-4526-44CE-9EDB-FCC239424045}"/>
                  </a:ext>
                </a:extLst>
              </p:cNvPr>
              <p:cNvSpPr/>
              <p:nvPr/>
            </p:nvSpPr>
            <p:spPr>
              <a:xfrm rot="10800000">
                <a:off x="7628498" y="2908552"/>
                <a:ext cx="1107314" cy="164320"/>
              </a:xfrm>
              <a:custGeom>
                <a:avLst/>
                <a:gdLst>
                  <a:gd name="connsiteX0" fmla="*/ 0 w 1438101"/>
                  <a:gd name="connsiteY0" fmla="*/ 232768 h 241081"/>
                  <a:gd name="connsiteX1" fmla="*/ 748145 w 1438101"/>
                  <a:gd name="connsiteY1" fmla="*/ 12 h 241081"/>
                  <a:gd name="connsiteX2" fmla="*/ 1438101 w 1438101"/>
                  <a:gd name="connsiteY2" fmla="*/ 241081 h 24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8101" h="241081">
                    <a:moveTo>
                      <a:pt x="0" y="232768"/>
                    </a:moveTo>
                    <a:cubicBezTo>
                      <a:pt x="254231" y="115697"/>
                      <a:pt x="508462" y="-1373"/>
                      <a:pt x="748145" y="12"/>
                    </a:cubicBezTo>
                    <a:cubicBezTo>
                      <a:pt x="987828" y="1397"/>
                      <a:pt x="1212964" y="121239"/>
                      <a:pt x="1438101" y="241081"/>
                    </a:cubicBezTo>
                  </a:path>
                </a:pathLst>
              </a:custGeom>
              <a:noFill/>
              <a:ln w="9525" cap="flat" cmpd="sng" algn="ctr">
                <a:solidFill>
                  <a:srgbClr val="A5A5A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133E246A-6C52-476D-A1D0-5C9FC41DB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45989" y="2623224"/>
                <a:ext cx="322363" cy="322363"/>
              </a:xfrm>
              <a:prstGeom prst="rect">
                <a:avLst/>
              </a:prstGeom>
            </p:spPr>
          </p:pic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CD9F8B6-643F-45F3-AEC4-730EFB20DBF2}"/>
                  </a:ext>
                </a:extLst>
              </p:cNvPr>
              <p:cNvSpPr/>
              <p:nvPr/>
            </p:nvSpPr>
            <p:spPr>
              <a:xfrm rot="10800000">
                <a:off x="7623173" y="2950120"/>
                <a:ext cx="1113906" cy="576741"/>
              </a:xfrm>
              <a:custGeom>
                <a:avLst/>
                <a:gdLst>
                  <a:gd name="connsiteX0" fmla="*/ 0 w 1446662"/>
                  <a:gd name="connsiteY0" fmla="*/ 846162 h 846162"/>
                  <a:gd name="connsiteX1" fmla="*/ 736979 w 1446662"/>
                  <a:gd name="connsiteY1" fmla="*/ 0 h 846162"/>
                  <a:gd name="connsiteX2" fmla="*/ 1446662 w 1446662"/>
                  <a:gd name="connsiteY2" fmla="*/ 846162 h 846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6662" h="846162">
                    <a:moveTo>
                      <a:pt x="0" y="846162"/>
                    </a:moveTo>
                    <a:cubicBezTo>
                      <a:pt x="247934" y="423081"/>
                      <a:pt x="495869" y="0"/>
                      <a:pt x="736979" y="0"/>
                    </a:cubicBezTo>
                    <a:cubicBezTo>
                      <a:pt x="978089" y="0"/>
                      <a:pt x="1212375" y="423081"/>
                      <a:pt x="1446662" y="846162"/>
                    </a:cubicBezTo>
                  </a:path>
                </a:pathLst>
              </a:custGeom>
              <a:noFill/>
              <a:ln w="9525" cap="flat" cmpd="sng" algn="ctr">
                <a:solidFill>
                  <a:srgbClr val="A5A5A5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3" name="Imagen 9">
                <a:extLst>
                  <a:ext uri="{FF2B5EF4-FFF2-40B4-BE49-F238E27FC236}">
                    <a16:creationId xmlns:a16="http://schemas.microsoft.com/office/drawing/2014/main" id="{0F9562FB-46B7-41A9-8DEE-A35469195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2241" y="3145936"/>
                <a:ext cx="443510" cy="403415"/>
              </a:xfrm>
              <a:prstGeom prst="rect">
                <a:avLst/>
              </a:prstGeom>
            </p:spPr>
          </p:pic>
          <p:sp>
            <p:nvSpPr>
              <p:cNvPr id="95" name="Marcador de texto 6">
                <a:extLst>
                  <a:ext uri="{FF2B5EF4-FFF2-40B4-BE49-F238E27FC236}">
                    <a16:creationId xmlns:a16="http://schemas.microsoft.com/office/drawing/2014/main" id="{CFE3569C-859E-4D57-9B1B-276BB8288A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4720" y="2939712"/>
                <a:ext cx="2174396" cy="43184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ts val="5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b="1" kern="1200">
                    <a:solidFill>
                      <a:srgbClr val="FE500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5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s-E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500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Proveedor 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B22C2C03-6658-4C02-8606-4B83DBCD3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4026" y="2415178"/>
                <a:ext cx="772464" cy="772464"/>
              </a:xfrm>
              <a:prstGeom prst="rect">
                <a:avLst/>
              </a:prstGeom>
            </p:spPr>
          </p:pic>
        </p:grpSp>
      </p:grpSp>
      <p:pic>
        <p:nvPicPr>
          <p:cNvPr id="98" name="Imagen 97">
            <a:extLst>
              <a:ext uri="{FF2B5EF4-FFF2-40B4-BE49-F238E27FC236}">
                <a16:creationId xmlns:a16="http://schemas.microsoft.com/office/drawing/2014/main" id="{CDD7FD8B-DC8E-4D91-AFD5-9C30A9EA73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216" y="5081937"/>
            <a:ext cx="563337" cy="468000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F83FAEAA-9230-43A6-8E46-54A195C679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029" y="5666887"/>
            <a:ext cx="507713" cy="432000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67354B94-F74E-448D-ADD1-DA303BF1DC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049" y="4479627"/>
            <a:ext cx="489599" cy="432000"/>
          </a:xfrm>
          <a:prstGeom prst="rect">
            <a:avLst/>
          </a:prstGeom>
        </p:spPr>
      </p:pic>
      <p:cxnSp>
        <p:nvCxnSpPr>
          <p:cNvPr id="25" name="Straight Arrow Connector 70">
            <a:extLst>
              <a:ext uri="{FF2B5EF4-FFF2-40B4-BE49-F238E27FC236}">
                <a16:creationId xmlns:a16="http://schemas.microsoft.com/office/drawing/2014/main" id="{A97CA39A-B33D-40FA-9460-AC96FCC61C71}"/>
              </a:ext>
            </a:extLst>
          </p:cNvPr>
          <p:cNvCxnSpPr>
            <a:cxnSpLocks/>
          </p:cNvCxnSpPr>
          <p:nvPr/>
        </p:nvCxnSpPr>
        <p:spPr>
          <a:xfrm>
            <a:off x="4892027" y="2582411"/>
            <a:ext cx="360000" cy="0"/>
          </a:xfrm>
          <a:prstGeom prst="straightConnector1">
            <a:avLst/>
          </a:prstGeom>
          <a:noFill/>
          <a:ln w="12700" cap="flat" cmpd="sng" algn="ctr">
            <a:solidFill>
              <a:srgbClr val="A5A5A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71">
            <a:extLst>
              <a:ext uri="{FF2B5EF4-FFF2-40B4-BE49-F238E27FC236}">
                <a16:creationId xmlns:a16="http://schemas.microsoft.com/office/drawing/2014/main" id="{7D953D48-C046-4B6F-B936-D4F686C025C3}"/>
              </a:ext>
            </a:extLst>
          </p:cNvPr>
          <p:cNvCxnSpPr>
            <a:cxnSpLocks/>
          </p:cNvCxnSpPr>
          <p:nvPr/>
        </p:nvCxnSpPr>
        <p:spPr>
          <a:xfrm flipH="1">
            <a:off x="4892027" y="2783946"/>
            <a:ext cx="360000" cy="0"/>
          </a:xfrm>
          <a:prstGeom prst="straightConnector1">
            <a:avLst/>
          </a:prstGeom>
          <a:noFill/>
          <a:ln w="6350" cap="flat" cmpd="sng" algn="ctr">
            <a:solidFill>
              <a:srgbClr val="FC5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5411AF1-1846-4F80-A9D7-C135F8A033DC}"/>
              </a:ext>
            </a:extLst>
          </p:cNvPr>
          <p:cNvSpPr txBox="1">
            <a:spLocks/>
          </p:cNvSpPr>
          <p:nvPr/>
        </p:nvSpPr>
        <p:spPr>
          <a:xfrm>
            <a:off x="480133" y="6364817"/>
            <a:ext cx="11179592" cy="25222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113" rtl="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1" i="0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842963" indent="-323850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298575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817688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336800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1" dirty="0">
                <a:solidFill>
                  <a:srgbClr val="2F3941"/>
                </a:solidFill>
              </a:rPr>
              <a:t>Tenga en cuenta que esta nueva herramienta no sustituye a nuestros actuales canales de recepción de facturas, que siguen siendo los mismos.</a:t>
            </a:r>
            <a:r>
              <a:rPr lang="en-US" sz="1200" b="0" dirty="0">
                <a:solidFill>
                  <a:srgbClr val="2F3941"/>
                </a:solidFill>
              </a:rPr>
              <a:t> 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E75AB9-4537-4A1B-8D9C-B043631DBB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2071" y="3376441"/>
            <a:ext cx="2406835" cy="30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9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DE7F5-310E-495A-B763-7C6796D6D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736" y="4015712"/>
            <a:ext cx="5454000" cy="2546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2341D0-0402-4B36-A6EA-AF407BE7B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6" t="-2184" b="1"/>
          <a:stretch/>
        </p:blipFill>
        <p:spPr>
          <a:xfrm>
            <a:off x="4408153" y="1597253"/>
            <a:ext cx="7527600" cy="170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D4CCB58C-3291-4CE7-9E58-B59C59CE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74" y="323476"/>
            <a:ext cx="841695" cy="4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arcador de texto 6">
            <a:extLst>
              <a:ext uri="{FF2B5EF4-FFF2-40B4-BE49-F238E27FC236}">
                <a16:creationId xmlns:a16="http://schemas.microsoft.com/office/drawing/2014/main" id="{384449B8-A93B-4F64-B957-DB7EFFC710DD}"/>
              </a:ext>
            </a:extLst>
          </p:cNvPr>
          <p:cNvSpPr txBox="1">
            <a:spLocks/>
          </p:cNvSpPr>
          <p:nvPr/>
        </p:nvSpPr>
        <p:spPr>
          <a:xfrm>
            <a:off x="356931" y="318146"/>
            <a:ext cx="9886998" cy="45807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FF5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200" dirty="0"/>
              <a:t>Como acceder al </a:t>
            </a:r>
            <a:r>
              <a:rPr lang="es-ES" sz="3200" dirty="0"/>
              <a:t>Centro de Contacto</a:t>
            </a:r>
            <a:r>
              <a:rPr lang="en-AU" sz="3200" i="0" dirty="0"/>
              <a:t>– Accounts Payable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B84DCEDA-2579-4E6E-AAB7-1526FD50D9D6}"/>
              </a:ext>
            </a:extLst>
          </p:cNvPr>
          <p:cNvSpPr txBox="1">
            <a:spLocks/>
          </p:cNvSpPr>
          <p:nvPr/>
        </p:nvSpPr>
        <p:spPr>
          <a:xfrm>
            <a:off x="325252" y="1631752"/>
            <a:ext cx="4009617" cy="1691399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defRPr/>
            </a:pP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Acceda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a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través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de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nuestra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web </a:t>
            </a:r>
            <a:r>
              <a:rPr lang="en-AU" sz="1400" b="0" i="0" dirty="0">
                <a:latin typeface="+mn-lt"/>
                <a:cs typeface="Arial" panose="020B0604020202020204" pitchFamily="34" charset="0"/>
                <a:hlinkClick r:id="rId5"/>
              </a:rPr>
              <a:t>http://www.thegbfoods.com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,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seleccione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“Area de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Proveedores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” en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el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menu de la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derecha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y </a:t>
            </a:r>
            <a:r>
              <a:rPr lang="en-AU" sz="1400" b="0" i="0" dirty="0" err="1">
                <a:latin typeface="+mn-lt"/>
                <a:cs typeface="Arial" panose="020B0604020202020204" pitchFamily="34" charset="0"/>
              </a:rPr>
              <a:t>seleccione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AU" sz="1400" dirty="0">
                <a:latin typeface="+mn-lt"/>
                <a:cs typeface="Arial" panose="020B0604020202020204" pitchFamily="34" charset="0"/>
              </a:rPr>
              <a:t>Centro de </a:t>
            </a:r>
            <a:r>
              <a:rPr lang="en-AU" sz="1400" dirty="0" err="1">
                <a:latin typeface="+mn-lt"/>
                <a:cs typeface="Arial" panose="020B0604020202020204" pitchFamily="34" charset="0"/>
              </a:rPr>
              <a:t>Contacto</a:t>
            </a:r>
            <a:r>
              <a:rPr lang="en-AU" sz="1400" dirty="0">
                <a:latin typeface="+mn-lt"/>
                <a:cs typeface="Arial" panose="020B0604020202020204" pitchFamily="34" charset="0"/>
              </a:rPr>
              <a:t> – Cuentas a </a:t>
            </a:r>
            <a:r>
              <a:rPr lang="en-AU" sz="1400" dirty="0" err="1">
                <a:latin typeface="+mn-lt"/>
                <a:cs typeface="Arial" panose="020B0604020202020204" pitchFamily="34" charset="0"/>
              </a:rPr>
              <a:t>pagar</a:t>
            </a:r>
            <a:r>
              <a:rPr lang="en-AU" sz="1400" dirty="0">
                <a:latin typeface="+mn-lt"/>
                <a:cs typeface="Arial" panose="020B0604020202020204" pitchFamily="34" charset="0"/>
              </a:rPr>
              <a:t> </a:t>
            </a:r>
            <a:r>
              <a:rPr lang="en-AU" sz="1400" b="0" i="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AU" sz="1400" i="0" dirty="0" err="1">
                <a:latin typeface="+mn-lt"/>
                <a:cs typeface="Arial" panose="020B0604020202020204" pitchFamily="34" charset="0"/>
              </a:rPr>
              <a:t>Acceso</a:t>
            </a:r>
            <a:r>
              <a:rPr lang="en-AU" sz="140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AU" sz="1400" i="0" dirty="0" err="1">
                <a:latin typeface="+mn-lt"/>
                <a:cs typeface="Arial" panose="020B0604020202020204" pitchFamily="34" charset="0"/>
              </a:rPr>
              <a:t>directo</a:t>
            </a:r>
            <a:r>
              <a:rPr lang="en-AU" sz="1400" i="0" dirty="0">
                <a:latin typeface="+mn-lt"/>
                <a:cs typeface="Arial" panose="020B0604020202020204" pitchFamily="34" charset="0"/>
              </a:rPr>
              <a:t> Link:</a:t>
            </a:r>
            <a:endParaRPr lang="en-AU" sz="1400" b="0" i="0" dirty="0">
              <a:latin typeface="+mn-lt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AU" sz="1400" i="0" dirty="0">
                <a:latin typeface="+mn-lt"/>
                <a:cs typeface="Arial" panose="020B0604020202020204" pitchFamily="34" charset="0"/>
                <a:hlinkClick r:id="rId6"/>
              </a:rPr>
              <a:t>https://ap-contactcenter.thegbfoods.com</a:t>
            </a:r>
            <a:endParaRPr lang="en-AU" sz="1400" i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AA93BF-C4D2-4D32-B5C2-0B8935153EE4}"/>
              </a:ext>
            </a:extLst>
          </p:cNvPr>
          <p:cNvSpPr txBox="1">
            <a:spLocks/>
          </p:cNvSpPr>
          <p:nvPr/>
        </p:nvSpPr>
        <p:spPr>
          <a:xfrm>
            <a:off x="332906" y="4503616"/>
            <a:ext cx="3810802" cy="98459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>
              <a:defRPr/>
            </a:pP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Seleccione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el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i="0" dirty="0" err="1">
                <a:latin typeface="+mn-lt"/>
                <a:cs typeface="Arial" panose="020B0604020202020204" pitchFamily="34" charset="0"/>
              </a:rPr>
              <a:t>motivo</a:t>
            </a:r>
            <a:r>
              <a:rPr lang="en-US" sz="1400" i="0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1400" i="0" dirty="0" err="1">
                <a:latin typeface="+mn-lt"/>
                <a:cs typeface="Arial" panose="020B0604020202020204" pitchFamily="34" charset="0"/>
              </a:rPr>
              <a:t>su</a:t>
            </a:r>
            <a:r>
              <a:rPr lang="en-US" sz="1400" i="0" dirty="0">
                <a:latin typeface="+mn-lt"/>
                <a:cs typeface="Arial" panose="020B0604020202020204" pitchFamily="34" charset="0"/>
              </a:rPr>
              <a:t> consulta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seleccionando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una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de las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opciones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del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formulario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Puede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i="0" dirty="0" err="1">
                <a:latin typeface="+mn-lt"/>
                <a:cs typeface="Arial" panose="020B0604020202020204" pitchFamily="34" charset="0"/>
              </a:rPr>
              <a:t>cambiar</a:t>
            </a:r>
            <a:r>
              <a:rPr lang="en-US" sz="140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i="0" dirty="0" err="1">
                <a:latin typeface="+mn-lt"/>
                <a:cs typeface="Arial" panose="020B0604020202020204" pitchFamily="34" charset="0"/>
              </a:rPr>
              <a:t>el</a:t>
            </a:r>
            <a:r>
              <a:rPr lang="en-US" sz="140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i="0" dirty="0" err="1">
                <a:latin typeface="+mn-lt"/>
                <a:cs typeface="Arial" panose="020B0604020202020204" pitchFamily="34" charset="0"/>
              </a:rPr>
              <a:t>idioma</a:t>
            </a:r>
            <a:r>
              <a:rPr lang="en-US" sz="140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desde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el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icono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marcado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en la </a:t>
            </a:r>
            <a:r>
              <a:rPr lang="en-US" sz="1400" b="0" i="0" dirty="0" err="1">
                <a:latin typeface="+mn-lt"/>
                <a:cs typeface="Arial" panose="020B0604020202020204" pitchFamily="34" charset="0"/>
              </a:rPr>
              <a:t>siguiente</a:t>
            </a:r>
            <a:r>
              <a:rPr lang="en-US" sz="1400" b="0" i="0" dirty="0">
                <a:latin typeface="+mn-lt"/>
                <a:cs typeface="Arial" panose="020B0604020202020204" pitchFamily="34" charset="0"/>
              </a:rPr>
              <a:t> imagen </a:t>
            </a:r>
            <a:endParaRPr lang="es-ES" sz="1400" b="0" i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B1D62B9-FC36-49B0-8A30-52B0282BC3DE}"/>
              </a:ext>
            </a:extLst>
          </p:cNvPr>
          <p:cNvSpPr txBox="1">
            <a:spLocks/>
          </p:cNvSpPr>
          <p:nvPr/>
        </p:nvSpPr>
        <p:spPr>
          <a:xfrm>
            <a:off x="8506143" y="3964477"/>
            <a:ext cx="1013969" cy="1078278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s-ES" sz="1200" b="0" i="0" dirty="0">
                <a:latin typeface="+mj-lt"/>
                <a:cs typeface="Calibri"/>
              </a:rPr>
              <a:t>Opción para cambiar el idioma del formulario</a:t>
            </a:r>
            <a:endParaRPr lang="en-AU" sz="1200" b="0" i="0" dirty="0">
              <a:highlight>
                <a:srgbClr val="FFFF00"/>
              </a:highlight>
              <a:latin typeface="+mj-lt"/>
              <a:cs typeface="Calibri"/>
            </a:endParaRPr>
          </a:p>
        </p:txBody>
      </p:sp>
      <p:sp>
        <p:nvSpPr>
          <p:cNvPr id="2" name="Globo: flecha derecha 1">
            <a:extLst>
              <a:ext uri="{FF2B5EF4-FFF2-40B4-BE49-F238E27FC236}">
                <a16:creationId xmlns:a16="http://schemas.microsoft.com/office/drawing/2014/main" id="{DFCCAFE6-F7B4-442B-84DD-EEE250587815}"/>
              </a:ext>
            </a:extLst>
          </p:cNvPr>
          <p:cNvSpPr/>
          <p:nvPr/>
        </p:nvSpPr>
        <p:spPr>
          <a:xfrm>
            <a:off x="9567678" y="3986320"/>
            <a:ext cx="1175596" cy="312165"/>
          </a:xfrm>
          <a:prstGeom prst="right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1B1D72AE-3D40-49EF-90C3-E7A15094D211}"/>
              </a:ext>
            </a:extLst>
          </p:cNvPr>
          <p:cNvSpPr/>
          <p:nvPr/>
        </p:nvSpPr>
        <p:spPr>
          <a:xfrm>
            <a:off x="9910392" y="2641654"/>
            <a:ext cx="751525" cy="5396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6BB9023-9948-45B8-975A-5F5E3D42FC7B}"/>
              </a:ext>
            </a:extLst>
          </p:cNvPr>
          <p:cNvSpPr/>
          <p:nvPr/>
        </p:nvSpPr>
        <p:spPr>
          <a:xfrm>
            <a:off x="3905825" y="6072465"/>
            <a:ext cx="751525" cy="53969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F5F1972-6AA3-48DF-A45C-4C09BE9E81C8}"/>
              </a:ext>
            </a:extLst>
          </p:cNvPr>
          <p:cNvSpPr txBox="1"/>
          <p:nvPr/>
        </p:nvSpPr>
        <p:spPr>
          <a:xfrm>
            <a:off x="279072" y="771885"/>
            <a:ext cx="11729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solidFill>
                  <a:srgbClr val="555555"/>
                </a:solidFill>
                <a:cs typeface="Calibri Light" panose="020F0302020204030204" pitchFamily="34" charset="0"/>
              </a:rPr>
              <a:t>El nuevo Centro de </a:t>
            </a:r>
            <a:r>
              <a:rPr lang="en-AU" dirty="0" err="1">
                <a:solidFill>
                  <a:srgbClr val="555555"/>
                </a:solidFill>
                <a:cs typeface="Calibri Light" panose="020F0302020204030204" pitchFamily="34" charset="0"/>
              </a:rPr>
              <a:t>Contacto</a:t>
            </a:r>
            <a:r>
              <a:rPr lang="en-AU" dirty="0">
                <a:solidFill>
                  <a:srgbClr val="555555"/>
                </a:solidFill>
                <a:cs typeface="Calibri Light" panose="020F0302020204030204" pitchFamily="34" charset="0"/>
              </a:rPr>
              <a:t>– Accounts Payable </a:t>
            </a:r>
            <a:r>
              <a:rPr lang="es-ES" dirty="0">
                <a:solidFill>
                  <a:srgbClr val="555555"/>
                </a:solidFill>
                <a:cs typeface="Calibri Light" panose="020F0302020204030204" pitchFamily="34" charset="0"/>
              </a:rPr>
              <a:t>le permite ponerse en contacto fácilmente con el equipo AP y obtener una rápida resolución a su consulta siguiendo las instrucciones que constan a continuación:</a:t>
            </a:r>
            <a:endParaRPr lang="en-AU" dirty="0">
              <a:solidFill>
                <a:srgbClr val="555555"/>
              </a:solidFill>
              <a:cs typeface="Calibri Light" panose="020F03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6ACA3D-58F2-4B68-B995-CE9559CAA4D5}"/>
              </a:ext>
            </a:extLst>
          </p:cNvPr>
          <p:cNvSpPr/>
          <p:nvPr/>
        </p:nvSpPr>
        <p:spPr>
          <a:xfrm>
            <a:off x="279072" y="1494208"/>
            <a:ext cx="11729966" cy="197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AFB1672-4E75-4D22-B678-1CDF05C0239B}"/>
              </a:ext>
            </a:extLst>
          </p:cNvPr>
          <p:cNvSpPr/>
          <p:nvPr/>
        </p:nvSpPr>
        <p:spPr>
          <a:xfrm>
            <a:off x="235366" y="1469684"/>
            <a:ext cx="11826076" cy="2057175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A536C203-FC7F-40D9-ACB6-82522A2A0372}"/>
              </a:ext>
            </a:extLst>
          </p:cNvPr>
          <p:cNvSpPr/>
          <p:nvPr/>
        </p:nvSpPr>
        <p:spPr>
          <a:xfrm>
            <a:off x="185363" y="3820128"/>
            <a:ext cx="11873926" cy="2938021"/>
          </a:xfrm>
          <a:prstGeom prst="round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B631396-2760-47AD-BA11-4AA6581F0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" y="3799712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95498F-9B2E-4B01-B95B-1627BD8E08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8680" y="3974524"/>
            <a:ext cx="840665" cy="1466387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2D6A389-2A9F-4CE1-9D33-3514FC200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" y="1369412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5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D4CCB58C-3291-4CE7-9E58-B59C59CE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74" y="323476"/>
            <a:ext cx="841695" cy="4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arcador de texto 6">
            <a:extLst>
              <a:ext uri="{FF2B5EF4-FFF2-40B4-BE49-F238E27FC236}">
                <a16:creationId xmlns:a16="http://schemas.microsoft.com/office/drawing/2014/main" id="{384449B8-A93B-4F64-B957-DB7EFFC710DD}"/>
              </a:ext>
            </a:extLst>
          </p:cNvPr>
          <p:cNvSpPr txBox="1">
            <a:spLocks/>
          </p:cNvSpPr>
          <p:nvPr/>
        </p:nvSpPr>
        <p:spPr>
          <a:xfrm>
            <a:off x="356931" y="318146"/>
            <a:ext cx="9886998" cy="45807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FF5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200" dirty="0"/>
              <a:t>¿</a:t>
            </a:r>
            <a:r>
              <a:rPr lang="en-AU" sz="3200" dirty="0" err="1"/>
              <a:t>Dónde</a:t>
            </a:r>
            <a:r>
              <a:rPr lang="en-AU" sz="3200" dirty="0"/>
              <a:t> </a:t>
            </a:r>
            <a:r>
              <a:rPr lang="en-AU" sz="3200" dirty="0" err="1"/>
              <a:t>localizar</a:t>
            </a:r>
            <a:r>
              <a:rPr lang="en-AU" sz="3200" dirty="0"/>
              <a:t> </a:t>
            </a:r>
            <a:r>
              <a:rPr lang="en-AU" sz="3200" dirty="0" err="1"/>
              <a:t>su</a:t>
            </a:r>
            <a:r>
              <a:rPr lang="en-AU" sz="3200" dirty="0"/>
              <a:t> consulta?</a:t>
            </a:r>
            <a:endParaRPr lang="en-AU" sz="3200" i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EE82C2-968A-4369-9901-302591BC8B62}"/>
              </a:ext>
            </a:extLst>
          </p:cNvPr>
          <p:cNvSpPr txBox="1">
            <a:spLocks/>
          </p:cNvSpPr>
          <p:nvPr/>
        </p:nvSpPr>
        <p:spPr>
          <a:xfrm>
            <a:off x="606306" y="837874"/>
            <a:ext cx="11585694" cy="458076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n-US" b="0" i="0" dirty="0" err="1">
                <a:latin typeface="+mn-lt"/>
                <a:cs typeface="Calibri"/>
              </a:rPr>
              <a:t>Mostramos</a:t>
            </a:r>
            <a:r>
              <a:rPr lang="en-US" b="0" i="0" dirty="0">
                <a:latin typeface="+mn-lt"/>
                <a:cs typeface="Calibri"/>
              </a:rPr>
              <a:t> a </a:t>
            </a:r>
            <a:r>
              <a:rPr lang="en-US" b="0" i="0" dirty="0" err="1">
                <a:latin typeface="+mn-lt"/>
                <a:cs typeface="Calibri"/>
              </a:rPr>
              <a:t>continuación</a:t>
            </a:r>
            <a:r>
              <a:rPr lang="en-US" b="0" i="0" dirty="0">
                <a:latin typeface="+mn-lt"/>
                <a:cs typeface="Calibri"/>
              </a:rPr>
              <a:t> </a:t>
            </a:r>
            <a:r>
              <a:rPr lang="en-US" b="0" i="0" dirty="0" err="1">
                <a:latin typeface="+mn-lt"/>
                <a:cs typeface="Calibri"/>
              </a:rPr>
              <a:t>cómo</a:t>
            </a:r>
            <a:r>
              <a:rPr lang="en-US" b="0" i="0" dirty="0">
                <a:latin typeface="+mn-lt"/>
                <a:cs typeface="Calibri"/>
              </a:rPr>
              <a:t> </a:t>
            </a:r>
            <a:r>
              <a:rPr lang="en-US" b="0" i="0" dirty="0" err="1">
                <a:latin typeface="+mn-lt"/>
                <a:cs typeface="Calibri"/>
              </a:rPr>
              <a:t>están</a:t>
            </a:r>
            <a:r>
              <a:rPr lang="en-US" b="0" i="0" dirty="0">
                <a:latin typeface="+mn-lt"/>
                <a:cs typeface="Calibri"/>
              </a:rPr>
              <a:t> </a:t>
            </a:r>
            <a:r>
              <a:rPr lang="en-US" b="0" i="0" dirty="0" err="1">
                <a:latin typeface="+mn-lt"/>
                <a:cs typeface="Calibri"/>
              </a:rPr>
              <a:t>categorizadas</a:t>
            </a:r>
            <a:r>
              <a:rPr lang="en-US" b="0" i="0" dirty="0">
                <a:latin typeface="+mn-lt"/>
                <a:cs typeface="Calibri"/>
              </a:rPr>
              <a:t> las </a:t>
            </a:r>
            <a:r>
              <a:rPr lang="en-US" b="0" i="0" dirty="0" err="1">
                <a:latin typeface="+mn-lt"/>
                <a:cs typeface="Calibri"/>
              </a:rPr>
              <a:t>consultas</a:t>
            </a:r>
            <a:r>
              <a:rPr lang="en-US" b="0" i="0" dirty="0">
                <a:latin typeface="+mn-lt"/>
                <a:cs typeface="Calibri"/>
              </a:rPr>
              <a:t> en </a:t>
            </a:r>
            <a:r>
              <a:rPr lang="en-US" b="0" i="0" dirty="0" err="1">
                <a:latin typeface="+mn-lt"/>
                <a:cs typeface="Calibri"/>
              </a:rPr>
              <a:t>el</a:t>
            </a:r>
            <a:r>
              <a:rPr lang="en-US" b="0" i="0" dirty="0">
                <a:latin typeface="+mn-lt"/>
                <a:cs typeface="Calibri"/>
              </a:rPr>
              <a:t> </a:t>
            </a:r>
            <a:r>
              <a:rPr lang="en-US" b="0" i="0" dirty="0" err="1">
                <a:latin typeface="+mn-lt"/>
                <a:cs typeface="Calibri"/>
              </a:rPr>
              <a:t>formulario</a:t>
            </a:r>
            <a:endParaRPr lang="es-ES" i="0" dirty="0">
              <a:solidFill>
                <a:srgbClr val="FF4F00"/>
              </a:solidFill>
              <a:highlight>
                <a:srgbClr val="FFFF00"/>
              </a:highlight>
              <a:latin typeface="+mn-lt"/>
              <a:cs typeface="Calibri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F46E210C-04C0-4131-8BED-CAB0A9CB2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3" y="764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5F47F7-7F13-4B50-81E0-1FEA62D6DA85}"/>
              </a:ext>
            </a:extLst>
          </p:cNvPr>
          <p:cNvCxnSpPr/>
          <p:nvPr/>
        </p:nvCxnSpPr>
        <p:spPr>
          <a:xfrm>
            <a:off x="2811515" y="2050761"/>
            <a:ext cx="0" cy="4546600"/>
          </a:xfrm>
          <a:prstGeom prst="line">
            <a:avLst/>
          </a:prstGeom>
          <a:ln w="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451DFE-FDEF-484F-AEB7-90FB48DF05AC}"/>
              </a:ext>
            </a:extLst>
          </p:cNvPr>
          <p:cNvCxnSpPr/>
          <p:nvPr/>
        </p:nvCxnSpPr>
        <p:spPr>
          <a:xfrm>
            <a:off x="5045313" y="2050761"/>
            <a:ext cx="0" cy="4546600"/>
          </a:xfrm>
          <a:prstGeom prst="line">
            <a:avLst/>
          </a:prstGeom>
          <a:ln w="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557A83-90D7-4DAA-820E-F611EBBA4463}"/>
              </a:ext>
            </a:extLst>
          </p:cNvPr>
          <p:cNvCxnSpPr/>
          <p:nvPr/>
        </p:nvCxnSpPr>
        <p:spPr>
          <a:xfrm>
            <a:off x="7265097" y="2050761"/>
            <a:ext cx="0" cy="4546600"/>
          </a:xfrm>
          <a:prstGeom prst="line">
            <a:avLst/>
          </a:prstGeom>
          <a:ln w="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EC29C2-A808-4481-8D46-1B05D27C6555}"/>
              </a:ext>
            </a:extLst>
          </p:cNvPr>
          <p:cNvCxnSpPr/>
          <p:nvPr/>
        </p:nvCxnSpPr>
        <p:spPr>
          <a:xfrm>
            <a:off x="9497047" y="2050761"/>
            <a:ext cx="0" cy="4546600"/>
          </a:xfrm>
          <a:prstGeom prst="line">
            <a:avLst/>
          </a:prstGeom>
          <a:ln w="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>
            <a:extLst>
              <a:ext uri="{FF2B5EF4-FFF2-40B4-BE49-F238E27FC236}">
                <a16:creationId xmlns:a16="http://schemas.microsoft.com/office/drawing/2014/main" id="{3F7753ED-16EC-40F3-BF6C-9C0A13E2D2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56" b="17852"/>
          <a:stretch/>
        </p:blipFill>
        <p:spPr>
          <a:xfrm>
            <a:off x="58779" y="1202872"/>
            <a:ext cx="12005728" cy="1888763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81EDAE2-D43B-4D24-BFD5-636C8F280AFB}"/>
              </a:ext>
            </a:extLst>
          </p:cNvPr>
          <p:cNvSpPr txBox="1">
            <a:spLocks/>
          </p:cNvSpPr>
          <p:nvPr/>
        </p:nvSpPr>
        <p:spPr>
          <a:xfrm>
            <a:off x="534389" y="3055273"/>
            <a:ext cx="2188273" cy="311085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¿Por qué mi factura vencida no está pagada?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¿Qué facturas van a ser pagadas en el próximo pago?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¿Ha recibido mi factura o lista de facturas adjuntas?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0FE2418-7073-4913-A70E-E79378BCE9B8}"/>
              </a:ext>
            </a:extLst>
          </p:cNvPr>
          <p:cNvSpPr txBox="1">
            <a:spLocks/>
          </p:cNvSpPr>
          <p:nvPr/>
        </p:nvSpPr>
        <p:spPr>
          <a:xfrm>
            <a:off x="2786913" y="3055273"/>
            <a:ext cx="2132341" cy="311085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84138" indent="-84138">
              <a:buFont typeface="Arial" panose="020B0604020202020204" pitchFamily="34" charset="0"/>
              <a:buChar char="•"/>
              <a:defRPr/>
            </a:pPr>
            <a:r>
              <a:rPr lang="es-ES" sz="1300" b="0" i="0" dirty="0">
                <a:latin typeface="+mj-lt"/>
                <a:cs typeface="Calibri"/>
              </a:rPr>
              <a:t>Necesito obtener el detalle de un pago recibido</a:t>
            </a:r>
          </a:p>
          <a:p>
            <a:pPr marL="84138" indent="-84138">
              <a:buFont typeface="Arial" panose="020B0604020202020204" pitchFamily="34" charset="0"/>
              <a:buChar char="•"/>
              <a:defRPr/>
            </a:pPr>
            <a:r>
              <a:rPr lang="es-ES" sz="1300" b="0" i="0" dirty="0">
                <a:latin typeface="+mj-lt"/>
                <a:cs typeface="Calibri"/>
              </a:rPr>
              <a:t>Necesito hacer una consulta sobre Confirming</a:t>
            </a:r>
          </a:p>
          <a:p>
            <a:pPr marL="84138" indent="-84138">
              <a:buFont typeface="Arial" panose="020B0604020202020204" pitchFamily="34" charset="0"/>
              <a:buChar char="•"/>
              <a:defRPr/>
            </a:pPr>
            <a:r>
              <a:rPr lang="es-ES" sz="1300" b="0" i="0" dirty="0">
                <a:latin typeface="+mj-lt"/>
                <a:cs typeface="Calibri"/>
              </a:rPr>
              <a:t>Necesito notificar cambio de cuenta bancaria de pago</a:t>
            </a:r>
          </a:p>
          <a:p>
            <a:pPr marL="84138" indent="-84138">
              <a:buFont typeface="Arial" panose="020B0604020202020204" pitchFamily="34" charset="0"/>
              <a:buChar char="•"/>
              <a:defRPr/>
            </a:pPr>
            <a:r>
              <a:rPr lang="es-ES" sz="1300" b="0" i="0" dirty="0">
                <a:latin typeface="+mj-lt"/>
                <a:cs typeface="Calibri"/>
              </a:rPr>
              <a:t>Necesito confirmar o cambiar mis condiciones de pago</a:t>
            </a:r>
          </a:p>
          <a:p>
            <a:pPr marL="84138" indent="-84138">
              <a:buFont typeface="Arial" panose="020B0604020202020204" pitchFamily="34" charset="0"/>
              <a:buChar char="•"/>
              <a:defRPr/>
            </a:pPr>
            <a:r>
              <a:rPr lang="es-ES" sz="1300" b="0" i="0" dirty="0">
                <a:latin typeface="+mj-lt"/>
                <a:cs typeface="Calibri"/>
              </a:rPr>
              <a:t>¿Qué métodos de pagos están disponibles para mi factura?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4BD6F6C-23AB-4D8D-BD79-9D47F105208C}"/>
              </a:ext>
            </a:extLst>
          </p:cNvPr>
          <p:cNvSpPr txBox="1">
            <a:spLocks/>
          </p:cNvSpPr>
          <p:nvPr/>
        </p:nvSpPr>
        <p:spPr>
          <a:xfrm>
            <a:off x="4996461" y="3063193"/>
            <a:ext cx="2240928" cy="311085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¿Cómo doy de alta mi compañía en el Portal de facturación electrónica?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El pedido a facturar aparece facturado o cerrado en el Portal facturación electrónica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¿Por qué mi factura tiene estado bloqueada en el Portal facturación electrónica?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He enviado una factura incorrecta en el Portal facturación electrónica y quiero anularla.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Asistencia en el Portal facturación electrónica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ACB7CCE-91E7-40D0-A63F-6A35AE9E9064}"/>
              </a:ext>
            </a:extLst>
          </p:cNvPr>
          <p:cNvSpPr txBox="1">
            <a:spLocks/>
          </p:cNvSpPr>
          <p:nvPr/>
        </p:nvSpPr>
        <p:spPr>
          <a:xfrm>
            <a:off x="7344153" y="3073454"/>
            <a:ext cx="2078181" cy="311085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¿Cómo envío mi factura a GBfoods?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¿Qué número de pedido debo indicar en mi factura?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¿Qué datos fiscales y legales debo indicar en la factura emitida a GBfoods?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53363EB1-B7BC-468A-917D-8B95E23FCA46}"/>
              </a:ext>
            </a:extLst>
          </p:cNvPr>
          <p:cNvSpPr txBox="1">
            <a:spLocks/>
          </p:cNvSpPr>
          <p:nvPr/>
        </p:nvSpPr>
        <p:spPr>
          <a:xfrm>
            <a:off x="9685336" y="3055273"/>
            <a:ext cx="2212373" cy="311085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Auditoria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Envío carta formal a GBfoods</a:t>
            </a: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Asistencia de la Plataforma </a:t>
            </a:r>
            <a:r>
              <a:rPr lang="es-ES" sz="1300" b="0" i="0" dirty="0" err="1">
                <a:latin typeface="+mj-lt"/>
                <a:cs typeface="Calibri"/>
              </a:rPr>
              <a:t>Jaggaer</a:t>
            </a:r>
            <a:endParaRPr lang="es-ES" sz="1300" b="0" i="0" dirty="0">
              <a:latin typeface="+mj-lt"/>
              <a:cs typeface="Calibri"/>
            </a:endParaRPr>
          </a:p>
          <a:p>
            <a:pPr>
              <a:defRPr/>
            </a:pPr>
            <a:r>
              <a:rPr lang="es-ES" sz="1300" b="0" i="0" dirty="0">
                <a:latin typeface="+mj-lt"/>
                <a:cs typeface="Calibri"/>
              </a:rPr>
              <a:t>• Asistencia de la Plataforma “Contact Center”</a:t>
            </a:r>
          </a:p>
        </p:txBody>
      </p:sp>
    </p:spTree>
    <p:extLst>
      <p:ext uri="{BB962C8B-B14F-4D97-AF65-F5344CB8AC3E}">
        <p14:creationId xmlns:p14="http://schemas.microsoft.com/office/powerpoint/2010/main" val="388994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009F05B-2B0D-4558-B883-A9AEE33B3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-4702" r="40836" b="4702"/>
          <a:stretch/>
        </p:blipFill>
        <p:spPr>
          <a:xfrm>
            <a:off x="1162393" y="1462369"/>
            <a:ext cx="3489434" cy="4694011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D4CCB58C-3291-4CE7-9E58-B59C59CE0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374" y="323476"/>
            <a:ext cx="841695" cy="4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arcador de texto 6">
            <a:extLst>
              <a:ext uri="{FF2B5EF4-FFF2-40B4-BE49-F238E27FC236}">
                <a16:creationId xmlns:a16="http://schemas.microsoft.com/office/drawing/2014/main" id="{384449B8-A93B-4F64-B957-DB7EFFC710DD}"/>
              </a:ext>
            </a:extLst>
          </p:cNvPr>
          <p:cNvSpPr txBox="1">
            <a:spLocks/>
          </p:cNvSpPr>
          <p:nvPr/>
        </p:nvSpPr>
        <p:spPr>
          <a:xfrm>
            <a:off x="356931" y="318146"/>
            <a:ext cx="9886998" cy="458075"/>
          </a:xfrm>
          <a:prstGeom prst="rect">
            <a:avLst/>
          </a:prstGeom>
        </p:spPr>
        <p:txBody>
          <a:bodyPr anchor="ctr"/>
          <a:lstStyle>
            <a:defPPr>
              <a:defRPr lang="es-ES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rgbClr val="FF5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AU" sz="3200" i="0" dirty="0" err="1"/>
              <a:t>Envío</a:t>
            </a:r>
            <a:r>
              <a:rPr lang="en-AU" sz="3200" i="0" dirty="0"/>
              <a:t> de </a:t>
            </a:r>
            <a:r>
              <a:rPr lang="en-AU" sz="3200" i="0" dirty="0" err="1"/>
              <a:t>su</a:t>
            </a:r>
            <a:r>
              <a:rPr lang="en-AU" sz="3200" i="0" dirty="0"/>
              <a:t> consulta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DAA93BF-C4D2-4D32-B5C2-0B8935153EE4}"/>
              </a:ext>
            </a:extLst>
          </p:cNvPr>
          <p:cNvSpPr txBox="1">
            <a:spLocks/>
          </p:cNvSpPr>
          <p:nvPr/>
        </p:nvSpPr>
        <p:spPr>
          <a:xfrm>
            <a:off x="643255" y="1155810"/>
            <a:ext cx="11656850" cy="86445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s-ES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Tras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seleccionar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el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i="0" dirty="0" err="1">
                <a:latin typeface="+mn-lt"/>
                <a:cs typeface="Arial" panose="020B0604020202020204" pitchFamily="34" charset="0"/>
              </a:rPr>
              <a:t>motivo</a:t>
            </a:r>
            <a:r>
              <a:rPr lang="en-US" sz="1800" i="0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1800" i="0" dirty="0" err="1">
                <a:latin typeface="+mn-lt"/>
                <a:cs typeface="Arial" panose="020B0604020202020204" pitchFamily="34" charset="0"/>
              </a:rPr>
              <a:t>su</a:t>
            </a:r>
            <a:r>
              <a:rPr lang="en-US" sz="1800" i="0" dirty="0">
                <a:latin typeface="+mn-lt"/>
                <a:cs typeface="Arial" panose="020B0604020202020204" pitchFamily="34" charset="0"/>
              </a:rPr>
              <a:t> consulta 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, se </a:t>
            </a: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mostrará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el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siguiente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0" i="0" dirty="0" err="1">
                <a:latin typeface="+mn-lt"/>
                <a:cs typeface="Arial" panose="020B0604020202020204" pitchFamily="34" charset="0"/>
              </a:rPr>
              <a:t>formulario</a:t>
            </a:r>
            <a:r>
              <a:rPr lang="en-US" sz="1800" b="0" i="0" dirty="0">
                <a:latin typeface="+mn-lt"/>
                <a:cs typeface="Arial" panose="020B0604020202020204" pitchFamily="34" charset="0"/>
              </a:rPr>
              <a:t>: </a:t>
            </a:r>
            <a:endParaRPr lang="es-ES" sz="1800" b="0" i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DD5D6B-322A-4135-8322-C0309D43ED37}"/>
              </a:ext>
            </a:extLst>
          </p:cNvPr>
          <p:cNvSpPr txBox="1"/>
          <p:nvPr/>
        </p:nvSpPr>
        <p:spPr>
          <a:xfrm>
            <a:off x="666360" y="4011563"/>
            <a:ext cx="32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B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80860B7-0067-4671-8683-ED685991F35E}"/>
              </a:ext>
            </a:extLst>
          </p:cNvPr>
          <p:cNvSpPr txBox="1"/>
          <p:nvPr/>
        </p:nvSpPr>
        <p:spPr>
          <a:xfrm>
            <a:off x="758720" y="2714427"/>
            <a:ext cx="32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1903EE-6622-4E43-B1AE-6D98448A8640}"/>
              </a:ext>
            </a:extLst>
          </p:cNvPr>
          <p:cNvSpPr txBox="1"/>
          <p:nvPr/>
        </p:nvSpPr>
        <p:spPr>
          <a:xfrm>
            <a:off x="758720" y="5739978"/>
            <a:ext cx="320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C</a:t>
            </a:r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811B2802-DF3E-4C45-A464-9D4C5D173EB3}"/>
              </a:ext>
            </a:extLst>
          </p:cNvPr>
          <p:cNvSpPr/>
          <p:nvPr/>
        </p:nvSpPr>
        <p:spPr>
          <a:xfrm flipH="1">
            <a:off x="936139" y="3166591"/>
            <a:ext cx="235057" cy="206247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BF2A610-DB6F-439B-8F40-3F08B658F66A}"/>
              </a:ext>
            </a:extLst>
          </p:cNvPr>
          <p:cNvSpPr txBox="1"/>
          <p:nvPr/>
        </p:nvSpPr>
        <p:spPr>
          <a:xfrm>
            <a:off x="5005906" y="2728880"/>
            <a:ext cx="5103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200"/>
              </a:spcBef>
              <a:buClr>
                <a:srgbClr val="FF5000"/>
              </a:buClr>
              <a:buFont typeface="+mj-lt"/>
              <a:buAutoNum type="alphaUcPeriod"/>
              <a:defRPr/>
            </a:pPr>
            <a:r>
              <a:rPr lang="en-AU" sz="1800" b="0" i="0" dirty="0" err="1">
                <a:latin typeface="+mn-lt"/>
                <a:cs typeface="Calibri"/>
              </a:rPr>
              <a:t>Seleccione</a:t>
            </a:r>
            <a:r>
              <a:rPr lang="en-AU" sz="1800" b="0" i="0" dirty="0">
                <a:latin typeface="+mn-lt"/>
                <a:cs typeface="Calibri"/>
              </a:rPr>
              <a:t> </a:t>
            </a:r>
            <a:r>
              <a:rPr lang="en-AU" sz="1800" b="0" i="0" dirty="0" err="1">
                <a:latin typeface="+mn-lt"/>
                <a:cs typeface="Calibri"/>
              </a:rPr>
              <a:t>su</a:t>
            </a:r>
            <a:r>
              <a:rPr lang="en-AU" sz="1800" b="0" i="0" dirty="0">
                <a:latin typeface="+mn-lt"/>
                <a:cs typeface="Calibri"/>
              </a:rPr>
              <a:t> consulta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D397828-9E7E-40FF-921B-D8DC3D96C6E3}"/>
              </a:ext>
            </a:extLst>
          </p:cNvPr>
          <p:cNvSpPr txBox="1"/>
          <p:nvPr/>
        </p:nvSpPr>
        <p:spPr>
          <a:xfrm>
            <a:off x="5011428" y="40269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FF5000"/>
              </a:buClr>
              <a:buFont typeface="+mj-lt"/>
              <a:buAutoNum type="alphaUcPeriod" startAt="2"/>
              <a:defRPr/>
            </a:pPr>
            <a:r>
              <a:rPr lang="en-AU" dirty="0" err="1">
                <a:cs typeface="Calibri"/>
              </a:rPr>
              <a:t>Cumplimente</a:t>
            </a:r>
            <a:r>
              <a:rPr lang="en-AU" dirty="0">
                <a:cs typeface="Calibri"/>
              </a:rPr>
              <a:t> </a:t>
            </a:r>
            <a:r>
              <a:rPr lang="en-AU" dirty="0" err="1">
                <a:cs typeface="Calibri"/>
              </a:rPr>
              <a:t>los</a:t>
            </a:r>
            <a:r>
              <a:rPr lang="en-AU" dirty="0">
                <a:cs typeface="Calibri"/>
              </a:rPr>
              <a:t> </a:t>
            </a:r>
            <a:r>
              <a:rPr lang="en-AU" dirty="0" err="1">
                <a:cs typeface="Calibri"/>
              </a:rPr>
              <a:t>campos</a:t>
            </a:r>
            <a:r>
              <a:rPr lang="en-AU" dirty="0">
                <a:cs typeface="Calibri"/>
              </a:rPr>
              <a:t> </a:t>
            </a:r>
            <a:r>
              <a:rPr lang="en-AU" dirty="0" err="1">
                <a:cs typeface="Calibri"/>
              </a:rPr>
              <a:t>obligatorios</a:t>
            </a:r>
            <a:r>
              <a:rPr lang="en-AU" dirty="0">
                <a:cs typeface="Calibri"/>
              </a:rPr>
              <a:t> </a:t>
            </a:r>
            <a:r>
              <a:rPr lang="en-AU" sz="1800" b="0" i="0" dirty="0">
                <a:latin typeface="+mn-lt"/>
                <a:cs typeface="Calibri"/>
              </a:rPr>
              <a:t>(*)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B7DA029-1FC2-4CB3-9D37-B259058E08C2}"/>
              </a:ext>
            </a:extLst>
          </p:cNvPr>
          <p:cNvSpPr txBox="1"/>
          <p:nvPr/>
        </p:nvSpPr>
        <p:spPr>
          <a:xfrm>
            <a:off x="5011428" y="57870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200"/>
              </a:spcBef>
              <a:buClr>
                <a:srgbClr val="FF5000"/>
              </a:buClr>
              <a:buFont typeface="+mj-lt"/>
              <a:buAutoNum type="alphaUcPeriod" startAt="3"/>
              <a:defRPr/>
            </a:pPr>
            <a:r>
              <a:rPr lang="en-AU" sz="1800" b="0" i="0" dirty="0" err="1">
                <a:latin typeface="+mn-lt"/>
                <a:cs typeface="Calibri"/>
              </a:rPr>
              <a:t>Envie</a:t>
            </a:r>
            <a:r>
              <a:rPr lang="en-AU" sz="1800" b="0" i="0" dirty="0">
                <a:latin typeface="+mn-lt"/>
                <a:cs typeface="Calibri"/>
              </a:rPr>
              <a:t> </a:t>
            </a:r>
            <a:r>
              <a:rPr lang="en-AU" sz="1800" b="0" i="0" dirty="0" err="1">
                <a:latin typeface="+mn-lt"/>
                <a:cs typeface="Calibri"/>
              </a:rPr>
              <a:t>su</a:t>
            </a:r>
            <a:r>
              <a:rPr lang="en-AU" sz="1800" b="0" i="0" dirty="0">
                <a:latin typeface="+mn-lt"/>
                <a:cs typeface="Calibri"/>
              </a:rPr>
              <a:t> consulta </a:t>
            </a:r>
            <a:r>
              <a:rPr lang="en-AU" sz="1800" b="0" i="0" dirty="0" err="1">
                <a:latin typeface="+mn-lt"/>
                <a:cs typeface="Calibri"/>
              </a:rPr>
              <a:t>seleccionando</a:t>
            </a:r>
            <a:r>
              <a:rPr lang="en-AU" sz="1800" b="0" i="0" dirty="0">
                <a:latin typeface="+mn-lt"/>
                <a:cs typeface="Calibri"/>
              </a:rPr>
              <a:t> </a:t>
            </a:r>
            <a:r>
              <a:rPr lang="en-AU" sz="1800" b="0" i="0" dirty="0" err="1">
                <a:latin typeface="+mn-lt"/>
                <a:cs typeface="Calibri"/>
              </a:rPr>
              <a:t>el</a:t>
            </a:r>
            <a:r>
              <a:rPr lang="en-AU" sz="1800" b="0" i="0" dirty="0">
                <a:latin typeface="+mn-lt"/>
                <a:cs typeface="Calibri"/>
              </a:rPr>
              <a:t> </a:t>
            </a:r>
            <a:r>
              <a:rPr lang="en-AU" sz="1800" b="0" i="0" dirty="0" err="1">
                <a:latin typeface="+mn-lt"/>
                <a:cs typeface="Calibri"/>
              </a:rPr>
              <a:t>botón</a:t>
            </a:r>
            <a:r>
              <a:rPr lang="en-AU" sz="1800" b="0" i="0" dirty="0">
                <a:latin typeface="+mn-lt"/>
                <a:cs typeface="Calibri"/>
              </a:rPr>
              <a:t> </a:t>
            </a:r>
            <a:r>
              <a:rPr lang="en-AU" sz="1800" b="1" i="0" dirty="0" err="1">
                <a:latin typeface="+mn-lt"/>
                <a:cs typeface="Calibri"/>
              </a:rPr>
              <a:t>Enviar</a:t>
            </a:r>
            <a:endParaRPr lang="en-AU" sz="1800" b="1" i="0" dirty="0">
              <a:latin typeface="+mn-lt"/>
              <a:cs typeface="Calibri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313EE3A-F9E8-449E-9065-AD0DEB8006EB}"/>
              </a:ext>
            </a:extLst>
          </p:cNvPr>
          <p:cNvCxnSpPr/>
          <p:nvPr/>
        </p:nvCxnSpPr>
        <p:spPr>
          <a:xfrm>
            <a:off x="4454243" y="2939661"/>
            <a:ext cx="401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46FDBBCB-D365-4ED5-BD5F-27C5ACA39F0B}"/>
              </a:ext>
            </a:extLst>
          </p:cNvPr>
          <p:cNvCxnSpPr/>
          <p:nvPr/>
        </p:nvCxnSpPr>
        <p:spPr>
          <a:xfrm>
            <a:off x="4454243" y="4199107"/>
            <a:ext cx="4015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C96D7FA0-2227-4F0B-BE30-0322E01BFDC4}"/>
              </a:ext>
            </a:extLst>
          </p:cNvPr>
          <p:cNvCxnSpPr>
            <a:cxnSpLocks/>
          </p:cNvCxnSpPr>
          <p:nvPr/>
        </p:nvCxnSpPr>
        <p:spPr>
          <a:xfrm>
            <a:off x="2190854" y="5967741"/>
            <a:ext cx="27295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A1119D88-4E1E-4C77-981C-F3B3E4F1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1" y="1119091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5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 txBox="1">
            <a:spLocks/>
          </p:cNvSpPr>
          <p:nvPr/>
        </p:nvSpPr>
        <p:spPr>
          <a:xfrm>
            <a:off x="2471928" y="4769178"/>
            <a:ext cx="7248143" cy="10241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113" rtl="0" eaLnBrk="0" fontAlgn="base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1" i="0" kern="1200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842963" indent="-323850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298575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817688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336800" indent="-258763" algn="l" defTabSz="5191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2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91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>
                <a:solidFill>
                  <a:srgbClr val="FA3807"/>
                </a:solidFill>
              </a:rPr>
              <a:t>Thank You !</a:t>
            </a:r>
          </a:p>
          <a:p>
            <a:pPr marL="0" marR="0" lvl="0" indent="0" algn="ctr" defTabSz="5191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</a:rPr>
              <a:t>GBfoods Accounts Payable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5191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srgbClr val="FA3807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06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9B6C8E1EF3F77469112610F674CC329" ma:contentTypeVersion="14" ma:contentTypeDescription="Crear nuevo documento." ma:contentTypeScope="" ma:versionID="dda058b8dbce44dfe7ed2860381a42bc">
  <xsd:schema xmlns:xsd="http://www.w3.org/2001/XMLSchema" xmlns:xs="http://www.w3.org/2001/XMLSchema" xmlns:p="http://schemas.microsoft.com/office/2006/metadata/properties" xmlns:ns2="72bd824a-3c2a-443a-b7e0-f9d2a8e75903" xmlns:ns3="3209c40c-98f5-48dc-9e04-a4435197da42" targetNamespace="http://schemas.microsoft.com/office/2006/metadata/properties" ma:root="true" ma:fieldsID="706a7fb6e10dca87bbe2ce15d8a7487c" ns2:_="" ns3:_="">
    <xsd:import namespace="72bd824a-3c2a-443a-b7e0-f9d2a8e75903"/>
    <xsd:import namespace="3209c40c-98f5-48dc-9e04-a4435197da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d824a-3c2a-443a-b7e0-f9d2a8e75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24df612f-8410-42a1-99bc-dd23261f9b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9c40c-98f5-48dc-9e04-a4435197da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2e7d24-f35c-4c04-8328-0ba09cf7f87b}" ma:internalName="TaxCatchAll" ma:showField="CatchAllData" ma:web="3209c40c-98f5-48dc-9e04-a4435197da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bd824a-3c2a-443a-b7e0-f9d2a8e75903">
      <Terms xmlns="http://schemas.microsoft.com/office/infopath/2007/PartnerControls"/>
    </lcf76f155ced4ddcb4097134ff3c332f>
    <TaxCatchAll xmlns="3209c40c-98f5-48dc-9e04-a4435197da42" xsi:nil="true"/>
    <SharedWithUsers xmlns="3209c40c-98f5-48dc-9e04-a4435197da42">
      <UserInfo>
        <DisplayName>Mesia, Oriol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B280C5-A827-4340-B1BF-36AD93C8E86D}">
  <ds:schemaRefs>
    <ds:schemaRef ds:uri="3209c40c-98f5-48dc-9e04-a4435197da42"/>
    <ds:schemaRef ds:uri="72bd824a-3c2a-443a-b7e0-f9d2a8e759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B4B23B-7033-45F2-B50F-9D11BE1DA8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DE2E58-F925-4CA4-89D2-D9D94425B0AA}">
  <ds:schemaRefs>
    <ds:schemaRef ds:uri="3209c40c-98f5-48dc-9e04-a4435197da42"/>
    <ds:schemaRef ds:uri="72bd824a-3c2a-443a-b7e0-f9d2a8e7590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Panorámica</PresentationFormat>
  <Paragraphs>54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ApexNew</vt:lpstr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Infante Aponte, Eugenio</dc:creator>
  <cp:lastModifiedBy>Arriaga, Elisa</cp:lastModifiedBy>
  <cp:revision>16</cp:revision>
  <dcterms:created xsi:type="dcterms:W3CDTF">2022-03-18T10:28:33Z</dcterms:created>
  <dcterms:modified xsi:type="dcterms:W3CDTF">2023-04-13T16:28:09Z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0x01010089B6C8E1EF3F77469112610F674CC329</vt:lpwstr>
  </property>
  <property fmtid="{D5CDD505-2E9C-101B-9397-08002B2CF9AE}" pid="3" name="MediaServiceImageTags">
    <vt:lpwstr/>
  </property>
  <property fmtid="{D5CDD505-2E9C-101B-9397-08002B2CF9AE}" pid="4" name="MSIP_Label_b953815a-ae20-4bc1-91c8-a019edc8b34f_Enabled">
    <vt:lpwstr>true</vt:lpwstr>
  </property>
  <property fmtid="{D5CDD505-2E9C-101B-9397-08002B2CF9AE}" pid="5" name="MSIP_Label_b953815a-ae20-4bc1-91c8-a019edc8b34f_SetDate">
    <vt:lpwstr>2023-03-23T11:28:31Z</vt:lpwstr>
  </property>
  <property fmtid="{D5CDD505-2E9C-101B-9397-08002B2CF9AE}" pid="6" name="MSIP_Label_b953815a-ae20-4bc1-91c8-a019edc8b34f_Method">
    <vt:lpwstr>Standard</vt:lpwstr>
  </property>
  <property fmtid="{D5CDD505-2E9C-101B-9397-08002B2CF9AE}" pid="7" name="MSIP_Label_b953815a-ae20-4bc1-91c8-a019edc8b34f_Name">
    <vt:lpwstr>Internal(With External)</vt:lpwstr>
  </property>
  <property fmtid="{D5CDD505-2E9C-101B-9397-08002B2CF9AE}" pid="8" name="MSIP_Label_b953815a-ae20-4bc1-91c8-a019edc8b34f_SiteId">
    <vt:lpwstr>e404e285-6ce2-49df-8319-090db24b60d4</vt:lpwstr>
  </property>
  <property fmtid="{D5CDD505-2E9C-101B-9397-08002B2CF9AE}" pid="9" name="MSIP_Label_b953815a-ae20-4bc1-91c8-a019edc8b34f_ActionId">
    <vt:lpwstr>357b1db5-1389-4b98-a619-cf56fad043f7</vt:lpwstr>
  </property>
  <property fmtid="{D5CDD505-2E9C-101B-9397-08002B2CF9AE}" pid="10" name="MSIP_Label_b953815a-ae20-4bc1-91c8-a019edc8b34f_ContentBits">
    <vt:lpwstr>0</vt:lpwstr>
  </property>
</Properties>
</file>