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1" r:id="rId5"/>
    <p:sldId id="267" r:id="rId6"/>
    <p:sldId id="282" r:id="rId7"/>
    <p:sldId id="296" r:id="rId8"/>
    <p:sldId id="284" r:id="rId9"/>
    <p:sldId id="283" r:id="rId10"/>
    <p:sldId id="285" r:id="rId11"/>
    <p:sldId id="287" r:id="rId12"/>
    <p:sldId id="286" r:id="rId13"/>
    <p:sldId id="288" r:id="rId14"/>
    <p:sldId id="289" r:id="rId15"/>
    <p:sldId id="290" r:id="rId16"/>
    <p:sldId id="291" r:id="rId17"/>
    <p:sldId id="292" r:id="rId18"/>
    <p:sldId id="293" r:id="rId19"/>
    <p:sldId id="297" r:id="rId20"/>
    <p:sldId id="294" r:id="rId21"/>
  </p:sldIdLst>
  <p:sldSz cx="12192000" cy="6858000"/>
  <p:notesSz cx="6858000" cy="9144000"/>
  <p:defaultTextStyle>
    <a:defPPr>
      <a:defRPr lang="en-US"/>
    </a:defPPr>
    <a:lvl1pPr marL="0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488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8977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465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7952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440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6929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417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5905" algn="l" defTabSz="5194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nzalez, Pilar" initials="GP" lastIdx="0" clrIdx="0">
    <p:extLst>
      <p:ext uri="{19B8F6BF-5375-455C-9EA6-DF929625EA0E}">
        <p15:presenceInfo xmlns:p15="http://schemas.microsoft.com/office/powerpoint/2012/main" userId="S::pgonzalezma@gallinablancastar.com::79faeb3e-3578-4be6-9fc2-85b515113d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83C"/>
    <a:srgbClr val="FA3807"/>
    <a:srgbClr val="FC5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6" autoAdjust="0"/>
    <p:restoredTop sz="82931" autoAdjust="0"/>
  </p:normalViewPr>
  <p:slideViewPr>
    <p:cSldViewPr snapToGrid="0" snapToObjects="1">
      <p:cViewPr varScale="1">
        <p:scale>
          <a:sx n="52" d="100"/>
          <a:sy n="52" d="100"/>
        </p:scale>
        <p:origin x="97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27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9D3C2-B405-40C8-9D28-93EC3697CF5D}" type="datetimeFigureOut">
              <a:rPr lang="es-ES" smtClean="0"/>
              <a:t>10/04/2023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0B219-C20E-4491-9354-DE5E0017CB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333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EEC53-27FB-4E7E-B5C2-CC0558534EFD}" type="datetimeFigureOut">
              <a:rPr lang="es-ES" smtClean="0"/>
              <a:t>10/04/2023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729ED-6770-4B20-B59D-B3993F23FB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709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729ED-6770-4B20-B59D-B3993F23FB24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406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729ED-6770-4B20-B59D-B3993F23FB24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94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729ED-6770-4B20-B59D-B3993F23FB24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297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729ED-6770-4B20-B59D-B3993F23FB24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310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901" r="-183"/>
          <a:stretch/>
        </p:blipFill>
        <p:spPr>
          <a:xfrm flipH="1">
            <a:off x="0" y="659340"/>
            <a:ext cx="12192000" cy="6188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3388"/>
            <a:ext cx="12192000" cy="5743436"/>
          </a:xfrm>
          <a:prstGeom prst="rect">
            <a:avLst/>
          </a:prstGeom>
        </p:spPr>
      </p:pic>
      <p:sp>
        <p:nvSpPr>
          <p:cNvPr id="11" name="Marcador de texto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33147" y="428337"/>
            <a:ext cx="7248143" cy="10241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2" name="Marcador de texto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33147" y="1554698"/>
            <a:ext cx="7248143" cy="2883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 to insert date</a:t>
            </a:r>
            <a:endParaRPr lang="es-ES_tradnl" dirty="0"/>
          </a:p>
        </p:txBody>
      </p:sp>
      <p:sp>
        <p:nvSpPr>
          <p:cNvPr id="14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A6763F9A-88FB-9F42-A2C3-841AC38F68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0961" y="441633"/>
            <a:ext cx="1991813" cy="10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0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289" y="0"/>
            <a:ext cx="7924796" cy="68560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0156" y="0"/>
            <a:ext cx="12181170" cy="6857999"/>
          </a:xfrm>
          <a:prstGeom prst="rect">
            <a:avLst/>
          </a:prstGeom>
        </p:spPr>
      </p:pic>
      <p:sp>
        <p:nvSpPr>
          <p:cNvPr id="11" name="Marcador de texto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840799" y="2038447"/>
            <a:ext cx="3966072" cy="22099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2" name="Marcador de texto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840799" y="1085860"/>
            <a:ext cx="3966072" cy="9525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267" b="1" i="0" baseline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7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CAC7D30A-DB09-F04D-9278-978893D44C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36" y="225828"/>
            <a:ext cx="917495" cy="4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0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41225" y="1"/>
            <a:ext cx="10275829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6434" y="1"/>
            <a:ext cx="10963789" cy="6858000"/>
          </a:xfrm>
          <a:prstGeom prst="rect">
            <a:avLst/>
          </a:prstGeom>
        </p:spPr>
      </p:pic>
      <p:pic>
        <p:nvPicPr>
          <p:cNvPr id="26" name="Picture 25" descr="imatges_plantilles_Taronja-Gris-1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178" y="-35714"/>
            <a:ext cx="2440877" cy="1212873"/>
          </a:xfrm>
          <a:prstGeom prst="rect">
            <a:avLst/>
          </a:prstGeom>
        </p:spPr>
      </p:pic>
      <p:sp>
        <p:nvSpPr>
          <p:cNvPr id="13" name="Marcador de texto 19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55215" y="2038447"/>
            <a:ext cx="3966072" cy="220997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4" name="Marcador de texto 1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55215" y="1085860"/>
            <a:ext cx="3966072" cy="95258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267" b="1" i="0" baseline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/>
              <a:t>00</a:t>
            </a:r>
          </a:p>
        </p:txBody>
      </p:sp>
      <p:sp>
        <p:nvSpPr>
          <p:cNvPr id="15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0C8CD9FB-3699-CA4B-9D2A-C6E69B1915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36" y="225828"/>
            <a:ext cx="917495" cy="4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4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8223" y="1075479"/>
            <a:ext cx="10634671" cy="712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0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tex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588223" y="2247949"/>
            <a:ext cx="10634671" cy="339085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sz="1867" b="0" i="0" baseline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67" b="1">
                <a:solidFill>
                  <a:srgbClr val="555555"/>
                </a:solidFill>
              </a:defRPr>
            </a:lvl2pPr>
            <a:lvl3pPr>
              <a:defRPr sz="1867" b="1">
                <a:solidFill>
                  <a:srgbClr val="555555"/>
                </a:solidFill>
              </a:defRPr>
            </a:lvl3pPr>
            <a:lvl4pPr>
              <a:defRPr sz="1867" b="1">
                <a:solidFill>
                  <a:srgbClr val="555555"/>
                </a:solidFill>
              </a:defRPr>
            </a:lvl4pPr>
            <a:lvl5pPr>
              <a:defRPr sz="1867" b="1">
                <a:solidFill>
                  <a:srgbClr val="555555"/>
                </a:solidFill>
              </a:defRPr>
            </a:lvl5pPr>
            <a:lvl6pPr>
              <a:defRPr sz="1867">
                <a:solidFill>
                  <a:srgbClr val="555555"/>
                </a:solidFill>
              </a:defRPr>
            </a:lvl6pPr>
            <a:lvl7pPr>
              <a:defRPr sz="1867">
                <a:solidFill>
                  <a:srgbClr val="555555"/>
                </a:solidFill>
              </a:defRPr>
            </a:lvl7pPr>
            <a:lvl8pPr>
              <a:defRPr sz="1867">
                <a:solidFill>
                  <a:srgbClr val="555555"/>
                </a:solidFill>
              </a:defRPr>
            </a:lvl8pPr>
            <a:lvl9pPr>
              <a:defRPr sz="1867">
                <a:solidFill>
                  <a:srgbClr val="555555"/>
                </a:solidFill>
              </a:defRPr>
            </a:lvl9pPr>
          </a:lstStyle>
          <a:p>
            <a:pPr lvl="0"/>
            <a:r>
              <a:rPr lang="es-ES_tradnl" dirty="0"/>
              <a:t>C</a:t>
            </a:r>
            <a:r>
              <a:rPr lang="en-US" dirty="0"/>
              <a:t>l</a:t>
            </a:r>
            <a:r>
              <a:rPr lang="es-ES_tradnl" dirty="0" err="1"/>
              <a:t>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s-ES_tradnl" dirty="0"/>
          </a:p>
        </p:txBody>
      </p:sp>
      <p:pic>
        <p:nvPicPr>
          <p:cNvPr id="13" name="Picture 12" descr="imatges_plantilles_Taronja-Gris-08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25464"/>
            <a:ext cx="5772335" cy="732536"/>
          </a:xfrm>
          <a:prstGeom prst="rect">
            <a:avLst/>
          </a:prstGeom>
        </p:spPr>
      </p:pic>
      <p:pic>
        <p:nvPicPr>
          <p:cNvPr id="7" name="Imagen 6" descr="Logo.png">
            <a:extLst>
              <a:ext uri="{FF2B5EF4-FFF2-40B4-BE49-F238E27FC236}">
                <a16:creationId xmlns:a16="http://schemas.microsoft.com/office/drawing/2014/main" id="{7814D53F-AC93-7240-8BEC-708FF4C855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36" y="225828"/>
            <a:ext cx="917495" cy="4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8223" y="1075479"/>
            <a:ext cx="10634671" cy="712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title</a:t>
            </a:r>
            <a:endParaRPr lang="es-ES_tradnl" dirty="0"/>
          </a:p>
        </p:txBody>
      </p:sp>
      <p:sp>
        <p:nvSpPr>
          <p:cNvPr id="12" name="Marcador de posición de imagen 3"/>
          <p:cNvSpPr>
            <a:spLocks noGrp="1"/>
          </p:cNvSpPr>
          <p:nvPr>
            <p:ph type="pic" sz="quarter" idx="23" hasCustomPrompt="1"/>
          </p:nvPr>
        </p:nvSpPr>
        <p:spPr>
          <a:xfrm>
            <a:off x="7427338" y="2129875"/>
            <a:ext cx="4460977" cy="3775940"/>
          </a:xfrm>
          <a:prstGeom prst="rect">
            <a:avLst/>
          </a:prstGeom>
          <a:solidFill>
            <a:schemeClr val="tx2"/>
          </a:solidFill>
        </p:spPr>
        <p:txBody>
          <a:bodyPr vert="horz" lIns="106868" tIns="53434" rIns="106868" bIns="53434"/>
          <a:lstStyle>
            <a:lvl1pPr marL="0" indent="0" algn="l">
              <a:buNone/>
              <a:defRPr sz="1733" i="0" baseline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 noProof="0" dirty="0" err="1"/>
              <a:t>Click</a:t>
            </a:r>
            <a:r>
              <a:rPr lang="es-ES_tradnl" noProof="0" dirty="0"/>
              <a:t> </a:t>
            </a:r>
            <a:r>
              <a:rPr lang="es-ES_tradnl" noProof="0" dirty="0" err="1"/>
              <a:t>to</a:t>
            </a:r>
            <a:r>
              <a:rPr lang="es-ES_tradnl" noProof="0" dirty="0"/>
              <a:t> </a:t>
            </a:r>
            <a:r>
              <a:rPr lang="es-ES_tradnl" noProof="0" dirty="0" err="1"/>
              <a:t>insert</a:t>
            </a:r>
            <a:r>
              <a:rPr lang="es-ES_tradnl" noProof="0" dirty="0"/>
              <a:t> </a:t>
            </a:r>
            <a:r>
              <a:rPr lang="es-ES_tradnl" noProof="0" dirty="0" err="1"/>
              <a:t>image</a:t>
            </a:r>
            <a:endParaRPr lang="es-ES" noProof="0" dirty="0"/>
          </a:p>
        </p:txBody>
      </p:sp>
      <p:sp>
        <p:nvSpPr>
          <p:cNvPr id="11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arcador de texto 19"/>
          <p:cNvSpPr>
            <a:spLocks noGrp="1"/>
          </p:cNvSpPr>
          <p:nvPr>
            <p:ph type="body" sz="quarter" idx="19" hasCustomPrompt="1"/>
          </p:nvPr>
        </p:nvSpPr>
        <p:spPr>
          <a:xfrm>
            <a:off x="588223" y="2501900"/>
            <a:ext cx="6523779" cy="392430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/>
              <a:buNone/>
              <a:defRPr lang="en-US" sz="1867" b="0" dirty="0">
                <a:solidFill>
                  <a:srgbClr val="555555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9430" indent="0">
              <a:buNone/>
              <a:defRPr sz="1867" b="1">
                <a:solidFill>
                  <a:srgbClr val="555555"/>
                </a:solidFill>
              </a:defRPr>
            </a:lvl2pPr>
            <a:lvl3pPr marL="1038858" indent="0">
              <a:buNone/>
              <a:defRPr sz="1867" b="1">
                <a:solidFill>
                  <a:srgbClr val="555555"/>
                </a:solidFill>
              </a:defRPr>
            </a:lvl3pPr>
            <a:lvl4pPr marL="1558285" indent="0">
              <a:buNone/>
              <a:defRPr sz="1867" b="1">
                <a:solidFill>
                  <a:srgbClr val="555555"/>
                </a:solidFill>
              </a:defRPr>
            </a:lvl4pPr>
            <a:lvl5pPr marL="2077716" indent="0">
              <a:buNone/>
              <a:defRPr sz="1867" b="1">
                <a:solidFill>
                  <a:srgbClr val="555555"/>
                </a:solidFill>
              </a:defRPr>
            </a:lvl5pPr>
            <a:lvl6pPr marL="2597144" indent="0">
              <a:buNone/>
              <a:defRPr sz="1867">
                <a:solidFill>
                  <a:srgbClr val="555555"/>
                </a:solidFill>
              </a:defRPr>
            </a:lvl6pPr>
            <a:lvl7pPr marL="3116574" indent="0">
              <a:buNone/>
              <a:defRPr sz="1867">
                <a:solidFill>
                  <a:srgbClr val="555555"/>
                </a:solidFill>
              </a:defRPr>
            </a:lvl7pPr>
            <a:lvl8pPr marL="3636002" indent="0">
              <a:buNone/>
              <a:defRPr sz="1867">
                <a:solidFill>
                  <a:srgbClr val="555555"/>
                </a:solidFill>
              </a:defRPr>
            </a:lvl8pPr>
            <a:lvl9pPr marL="4155432" indent="0">
              <a:buNone/>
              <a:defRPr sz="1867">
                <a:solidFill>
                  <a:srgbClr val="555555"/>
                </a:solidFill>
              </a:defRPr>
            </a:lvl9pPr>
          </a:lstStyle>
          <a:p>
            <a:pPr lvl="0"/>
            <a:r>
              <a:rPr lang="es-ES_tradnl" dirty="0"/>
              <a:t>C</a:t>
            </a:r>
            <a:r>
              <a:rPr lang="en-US" dirty="0"/>
              <a:t>l</a:t>
            </a:r>
            <a:r>
              <a:rPr lang="es-ES_tradnl" dirty="0" err="1"/>
              <a:t>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s-ES_tradnl" dirty="0"/>
          </a:p>
        </p:txBody>
      </p:sp>
      <p:pic>
        <p:nvPicPr>
          <p:cNvPr id="8" name="Imagen 7" descr="Logo.png">
            <a:extLst>
              <a:ext uri="{FF2B5EF4-FFF2-40B4-BE49-F238E27FC236}">
                <a16:creationId xmlns:a16="http://schemas.microsoft.com/office/drawing/2014/main" id="{5DBC5474-102C-8E4D-B2A2-0C004F676F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36" y="225828"/>
            <a:ext cx="917495" cy="479852"/>
          </a:xfrm>
          <a:prstGeom prst="rect">
            <a:avLst/>
          </a:prstGeom>
        </p:spPr>
      </p:pic>
      <p:sp>
        <p:nvSpPr>
          <p:cNvPr id="18" name="Marcador de texto 19">
            <a:extLst>
              <a:ext uri="{FF2B5EF4-FFF2-40B4-BE49-F238E27FC236}">
                <a16:creationId xmlns:a16="http://schemas.microsoft.com/office/drawing/2014/main" id="{6762A14D-D7E5-B64B-8B3B-A84CD5C358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8223" y="2120157"/>
            <a:ext cx="6523780" cy="3311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subtitle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139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c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arcador de texto 19"/>
          <p:cNvSpPr>
            <a:spLocks noGrp="1"/>
          </p:cNvSpPr>
          <p:nvPr>
            <p:ph type="body" sz="quarter" idx="14" hasCustomPrompt="1"/>
          </p:nvPr>
        </p:nvSpPr>
        <p:spPr>
          <a:xfrm>
            <a:off x="588223" y="1075479"/>
            <a:ext cx="10634671" cy="712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933" b="1" i="0" baseline="0">
                <a:solidFill>
                  <a:srgbClr val="FC50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8400" b="1">
                <a:solidFill>
                  <a:srgbClr val="E42312"/>
                </a:solidFill>
              </a:defRPr>
            </a:lvl2pPr>
            <a:lvl3pPr>
              <a:defRPr sz="8400" b="1">
                <a:solidFill>
                  <a:srgbClr val="E42312"/>
                </a:solidFill>
              </a:defRPr>
            </a:lvl3pPr>
            <a:lvl4pPr>
              <a:defRPr sz="8400" b="1">
                <a:solidFill>
                  <a:srgbClr val="E42312"/>
                </a:solidFill>
              </a:defRPr>
            </a:lvl4pPr>
            <a:lvl5pPr>
              <a:defRPr sz="8400" b="1">
                <a:solidFill>
                  <a:srgbClr val="E42312"/>
                </a:solidFill>
              </a:defRPr>
            </a:lvl5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</a:t>
            </a:r>
            <a:r>
              <a:rPr lang="es-ES_tradnl" dirty="0" err="1"/>
              <a:t>to</a:t>
            </a:r>
            <a:r>
              <a:rPr lang="es-ES_tradnl" dirty="0"/>
              <a:t> </a:t>
            </a:r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text</a:t>
            </a:r>
            <a:endParaRPr lang="es-ES_tradnl"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-1094153" y="1600200"/>
            <a:ext cx="209894" cy="515350"/>
          </a:xfrm>
          <a:prstGeom prst="rect">
            <a:avLst/>
          </a:prstGeom>
          <a:noFill/>
        </p:spPr>
        <p:txBody>
          <a:bodyPr wrap="none" lIns="103900" tIns="51951" rIns="103900" bIns="51951" rtlCol="0">
            <a:spAutoFit/>
          </a:bodyPr>
          <a:lstStyle/>
          <a:p>
            <a:endParaRPr lang="en-US" sz="2667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88108" y="2133601"/>
            <a:ext cx="10634784" cy="3568700"/>
          </a:xfrm>
          <a:prstGeom prst="rect">
            <a:avLst/>
          </a:prstGeom>
        </p:spPr>
        <p:txBody>
          <a:bodyPr vert="horz" lIns="77925" tIns="38963" rIns="77925" bIns="38963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s-ES_tradnl"/>
              <a:t>Click to insert scheme</a:t>
            </a:r>
            <a:endParaRPr lang="en-US"/>
          </a:p>
        </p:txBody>
      </p:sp>
      <p:sp>
        <p:nvSpPr>
          <p:cNvPr id="10" name="Slide Number Placeholder 13"/>
          <p:cNvSpPr txBox="1">
            <a:spLocks/>
          </p:cNvSpPr>
          <p:nvPr userDrawn="1"/>
        </p:nvSpPr>
        <p:spPr>
          <a:xfrm>
            <a:off x="498484" y="6476820"/>
            <a:ext cx="533409" cy="26640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76442CB-4759-FC47-99D5-D0A1C83F96A1}" type="slidenum">
              <a:rPr lang="en-US" sz="933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l"/>
              <a:t>‹Nº›</a:t>
            </a:fld>
            <a:endParaRPr lang="en-US" sz="933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7" descr="imatges_plantilles_Taronja-Gris-08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25464"/>
            <a:ext cx="5772335" cy="732536"/>
          </a:xfrm>
          <a:prstGeom prst="rect">
            <a:avLst/>
          </a:prstGeom>
        </p:spPr>
      </p:pic>
      <p:pic>
        <p:nvPicPr>
          <p:cNvPr id="9" name="Imagen 8" descr="Logo.png">
            <a:extLst>
              <a:ext uri="{FF2B5EF4-FFF2-40B4-BE49-F238E27FC236}">
                <a16:creationId xmlns:a16="http://schemas.microsoft.com/office/drawing/2014/main" id="{B06F1198-8846-7D44-8E12-6E0C5FD2EE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9436" y="225828"/>
            <a:ext cx="917495" cy="47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47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7">
            <a:extLst>
              <a:ext uri="{FF2B5EF4-FFF2-40B4-BE49-F238E27FC236}">
                <a16:creationId xmlns:a16="http://schemas.microsoft.com/office/drawing/2014/main" id="{7DD9C10B-AFF9-134E-BA32-79B2A4F3DBEE}"/>
              </a:ext>
            </a:extLst>
          </p:cNvPr>
          <p:cNvGrpSpPr/>
          <p:nvPr userDrawn="1"/>
        </p:nvGrpSpPr>
        <p:grpSpPr>
          <a:xfrm>
            <a:off x="0" y="2073323"/>
            <a:ext cx="12239664" cy="4325743"/>
            <a:chOff x="0" y="0"/>
            <a:chExt cx="9929666" cy="4018804"/>
          </a:xfrm>
        </p:grpSpPr>
        <p:pic>
          <p:nvPicPr>
            <p:cNvPr id="22" name="Picture 4" descr="Forma_3.eps">
              <a:extLst>
                <a:ext uri="{FF2B5EF4-FFF2-40B4-BE49-F238E27FC236}">
                  <a16:creationId xmlns:a16="http://schemas.microsoft.com/office/drawing/2014/main" id="{8C2C7C04-630A-AC40-A264-A1A555D5B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929666" cy="4018804"/>
            </a:xfrm>
            <a:prstGeom prst="rect">
              <a:avLst/>
            </a:prstGeom>
          </p:spPr>
        </p:pic>
        <p:pic>
          <p:nvPicPr>
            <p:cNvPr id="25" name="Picture 5" descr="Forma_4.eps">
              <a:extLst>
                <a:ext uri="{FF2B5EF4-FFF2-40B4-BE49-F238E27FC236}">
                  <a16:creationId xmlns:a16="http://schemas.microsoft.com/office/drawing/2014/main" id="{2C20857B-C03F-9542-A196-049AA8AF4D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44536" y="2066769"/>
              <a:ext cx="4985130" cy="1724444"/>
            </a:xfrm>
            <a:prstGeom prst="rect">
              <a:avLst/>
            </a:prstGeom>
          </p:spPr>
        </p:pic>
      </p:grpSp>
      <p:grpSp>
        <p:nvGrpSpPr>
          <p:cNvPr id="11" name="Agrupar 10"/>
          <p:cNvGrpSpPr/>
          <p:nvPr userDrawn="1"/>
        </p:nvGrpSpPr>
        <p:grpSpPr>
          <a:xfrm>
            <a:off x="869287" y="2394796"/>
            <a:ext cx="10594580" cy="913668"/>
            <a:chOff x="595006" y="2371141"/>
            <a:chExt cx="11143142" cy="960977"/>
          </a:xfrm>
        </p:grpSpPr>
        <p:pic>
          <p:nvPicPr>
            <p:cNvPr id="12" name="Picture 16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95006" y="2654341"/>
              <a:ext cx="2198932" cy="434184"/>
            </a:xfrm>
            <a:prstGeom prst="rect">
              <a:avLst/>
            </a:prstGeom>
          </p:spPr>
        </p:pic>
        <p:pic>
          <p:nvPicPr>
            <p:cNvPr id="13" name="Picture 17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803580" y="2491928"/>
              <a:ext cx="1260535" cy="616261"/>
            </a:xfrm>
            <a:prstGeom prst="rect">
              <a:avLst/>
            </a:prstGeom>
          </p:spPr>
        </p:pic>
        <p:pic>
          <p:nvPicPr>
            <p:cNvPr id="14" name="Picture 19" descr="star.jp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8262" y="2371141"/>
              <a:ext cx="1216836" cy="860525"/>
            </a:xfrm>
            <a:prstGeom prst="rect">
              <a:avLst/>
            </a:prstGeom>
          </p:spPr>
        </p:pic>
        <p:pic>
          <p:nvPicPr>
            <p:cNvPr id="15" name="Picture 20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733" y="2586226"/>
              <a:ext cx="1765424" cy="745892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882224" y="2714455"/>
              <a:ext cx="1855924" cy="434184"/>
            </a:xfrm>
            <a:prstGeom prst="rect">
              <a:avLst/>
            </a:prstGeom>
          </p:spPr>
        </p:pic>
      </p:grpSp>
      <p:pic>
        <p:nvPicPr>
          <p:cNvPr id="16" name="Imagen 15" descr="Logo.png">
            <a:extLst>
              <a:ext uri="{FF2B5EF4-FFF2-40B4-BE49-F238E27FC236}">
                <a16:creationId xmlns:a16="http://schemas.microsoft.com/office/drawing/2014/main" id="{66A20A0E-2398-8540-91A1-EB916A8053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093" y="950126"/>
            <a:ext cx="1991813" cy="10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1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1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58" r:id="rId4"/>
    <p:sldLayoutId id="2147483659" r:id="rId5"/>
    <p:sldLayoutId id="2147483660" r:id="rId6"/>
    <p:sldLayoutId id="2147483664" r:id="rId7"/>
  </p:sldLayoutIdLst>
  <p:txStyles>
    <p:titleStyle>
      <a:lvl1pPr algn="ctr" defTabSz="519488" rtl="0" eaLnBrk="1" latinLnBrk="0" hangingPunct="1">
        <a:spcBef>
          <a:spcPct val="0"/>
        </a:spcBef>
        <a:buNone/>
        <a:defRPr sz="4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9616" indent="-389616" algn="l" defTabSz="519488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4168" indent="-324680" algn="l" defTabSz="519488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721" indent="-259744" algn="l" defTabSz="519488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818208" indent="-259744" algn="l" defTabSz="519488" rtl="0" eaLnBrk="1" latinLnBrk="0" hangingPunct="1">
        <a:spcBef>
          <a:spcPct val="20000"/>
        </a:spcBef>
        <a:buFont typeface="Arial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7696" indent="-259744" algn="l" defTabSz="519488" rtl="0" eaLnBrk="1" latinLnBrk="0" hangingPunct="1">
        <a:spcBef>
          <a:spcPct val="20000"/>
        </a:spcBef>
        <a:buFont typeface="Arial"/>
        <a:buChar char="»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7185" indent="-259744" algn="l" defTabSz="519488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376673" indent="-259744" algn="l" defTabSz="519488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896161" indent="-259744" algn="l" defTabSz="519488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415650" indent="-259744" algn="l" defTabSz="519488" rtl="0" eaLnBrk="1" latinLnBrk="0" hangingPunct="1">
        <a:spcBef>
          <a:spcPct val="20000"/>
        </a:spcBef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488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977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465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952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7440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6929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6417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5905" algn="l" defTabSz="5194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Pcontactcenter@thegbfoods.co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image" Target="../media/image17.png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bfoods.com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bsfactura.com/bsfzk6/home/login.zul?portal=gallinablanca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APcontactcenter@thegbfoods.com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ccPayable@thegbfoods.com" TargetMode="External"/><Relationship Id="rId2" Type="http://schemas.openxmlformats.org/officeDocument/2006/relationships/hyperlink" Target="https://test.bsfactura.com/bsf-static/Portales/gallinablancar/resources/docs/EJEMPLO_UPLOAD_PROVEEDOR.TX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Pcontactcenter@thegbfoods.com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5400">
                <a:solidFill>
                  <a:srgbClr val="FF683C"/>
                </a:solidFill>
              </a:rPr>
              <a:t>E-invoicing FAQs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82716" y="1164089"/>
            <a:ext cx="7248143" cy="288391"/>
          </a:xfrm>
        </p:spPr>
        <p:txBody>
          <a:bodyPr/>
          <a:lstStyle/>
          <a:p>
            <a:r>
              <a:rPr lang="en-GB">
                <a:solidFill>
                  <a:srgbClr val="FF683C"/>
                </a:solidFill>
              </a:rPr>
              <a:t>Billing Platform</a:t>
            </a:r>
          </a:p>
        </p:txBody>
      </p:sp>
    </p:spTree>
    <p:extLst>
      <p:ext uri="{BB962C8B-B14F-4D97-AF65-F5344CB8AC3E}">
        <p14:creationId xmlns:p14="http://schemas.microsoft.com/office/powerpoint/2010/main" val="189391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0BF92B20-1059-49AC-90EB-1E5DA867C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48" y="3501383"/>
            <a:ext cx="9877425" cy="18859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143224E-A79C-4FE8-A324-97ADDA2EA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14" r="13394"/>
          <a:stretch/>
        </p:blipFill>
        <p:spPr>
          <a:xfrm>
            <a:off x="4859353" y="1185394"/>
            <a:ext cx="7157503" cy="1984197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C01F40-143B-4937-B7B0-12DB81538A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3" y="211879"/>
            <a:ext cx="10634671" cy="712868"/>
          </a:xfrm>
        </p:spPr>
        <p:txBody>
          <a:bodyPr/>
          <a:lstStyle/>
          <a:p>
            <a:r>
              <a:rPr lang="en-GB" sz="3200">
                <a:solidFill>
                  <a:srgbClr val="FF683C"/>
                </a:solidFill>
              </a:rPr>
              <a:t>How can I bill additional shipping charges on my invoice?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CC9689-A953-4CAA-8F89-008635676C6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1" y="884079"/>
            <a:ext cx="10634671" cy="3390851"/>
          </a:xfrm>
        </p:spPr>
        <p:txBody>
          <a:bodyPr/>
          <a:lstStyle/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Select the order you want to invoice and add the shipping costs from the form as follows: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Select </a:t>
            </a:r>
            <a:r>
              <a:rPr lang="en-GB" dirty="0"/>
              <a:t>								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Add the required information (*) for the additional shipping/fee.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077B4534-BA03-4622-9DDC-4DC62AF8CED3}"/>
              </a:ext>
            </a:extLst>
          </p:cNvPr>
          <p:cNvSpPr/>
          <p:nvPr/>
        </p:nvSpPr>
        <p:spPr>
          <a:xfrm>
            <a:off x="6217618" y="2690641"/>
            <a:ext cx="1062623" cy="4789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14648B-14CC-479E-B9E3-74B848A2DA23}"/>
              </a:ext>
            </a:extLst>
          </p:cNvPr>
          <p:cNvSpPr txBox="1"/>
          <p:nvPr/>
        </p:nvSpPr>
        <p:spPr>
          <a:xfrm>
            <a:off x="588221" y="4548541"/>
            <a:ext cx="3190567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same item number of the material or service to which the additional shipping or fee corresponds.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84FDA5B-D794-4B15-91DC-0C694B0B0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951" y="1185395"/>
            <a:ext cx="3110400" cy="540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FA6FDA25-B13F-4C64-88E1-4C8A5F1E9594}"/>
              </a:ext>
            </a:extLst>
          </p:cNvPr>
          <p:cNvSpPr/>
          <p:nvPr/>
        </p:nvSpPr>
        <p:spPr>
          <a:xfrm>
            <a:off x="7280242" y="2635519"/>
            <a:ext cx="2139804" cy="70207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brir llave 16">
            <a:extLst>
              <a:ext uri="{FF2B5EF4-FFF2-40B4-BE49-F238E27FC236}">
                <a16:creationId xmlns:a16="http://schemas.microsoft.com/office/drawing/2014/main" id="{26A2A876-7478-4DC2-BBE4-3B6B0B576A8E}"/>
              </a:ext>
            </a:extLst>
          </p:cNvPr>
          <p:cNvSpPr/>
          <p:nvPr/>
        </p:nvSpPr>
        <p:spPr>
          <a:xfrm rot="16200000">
            <a:off x="2639299" y="3814493"/>
            <a:ext cx="345057" cy="8963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22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624B283-B6D5-4663-A450-90E97C300A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228812"/>
            <a:ext cx="10634671" cy="712868"/>
          </a:xfrm>
        </p:spPr>
        <p:txBody>
          <a:bodyPr/>
          <a:lstStyle/>
          <a:p>
            <a:r>
              <a:rPr lang="en-GB" sz="3200" dirty="0">
                <a:solidFill>
                  <a:srgbClr val="FF683C"/>
                </a:solidFill>
              </a:rPr>
              <a:t>How can I cancel an incorrect invoice sent by the platform?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3BEC9C-2A15-43E1-B382-D78155298E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2" y="941680"/>
            <a:ext cx="10634671" cy="3390851"/>
          </a:xfrm>
        </p:spPr>
        <p:txBody>
          <a:bodyPr/>
          <a:lstStyle/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If you have sent an incorrect invoice via the platform, that is, the information sent does not correspond to the invoice posted to your accounting system, follow the steps below: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Contact GBfoods to request cancellation by email: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APcontactcenter@thegbfoods.com</a:t>
            </a: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GBfoods will start the cancellation process.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Go to </a:t>
            </a:r>
            <a:r>
              <a:rPr lang="en-GB" sz="1800" b="1" dirty="0" err="1">
                <a:solidFill>
                  <a:srgbClr val="FA3807"/>
                </a:solidFill>
              </a:rPr>
              <a:t>Dsiplay</a:t>
            </a:r>
            <a:r>
              <a:rPr lang="en-GB" sz="1800" b="1" dirty="0">
                <a:solidFill>
                  <a:srgbClr val="FA3807"/>
                </a:solidFill>
              </a:rPr>
              <a:t> invoices. 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1800" dirty="0"/>
              <a:t>The invoice will have a symbol next to it. Select it and check the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en-GB" sz="1800" b="1" dirty="0">
                <a:solidFill>
                  <a:srgbClr val="FA3807"/>
                </a:solidFill>
              </a:rPr>
              <a:t>Request cancellation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en-GB" sz="1800" dirty="0"/>
              <a:t> option.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1800" dirty="0"/>
              <a:t>The status of the invoice will change to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en-GB" sz="1800" b="1" dirty="0">
                <a:solidFill>
                  <a:srgbClr val="FA3807"/>
                </a:solidFill>
              </a:rPr>
              <a:t>Cancelled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”.</a:t>
            </a:r>
          </a:p>
          <a:p>
            <a:pPr marL="457200" lvl="0" indent="-457200">
              <a:lnSpc>
                <a:spcPct val="150000"/>
              </a:lnSpc>
              <a:buAutoNum type="arabicPeriod"/>
            </a:pPr>
            <a:r>
              <a:rPr lang="en-GB" sz="1800" dirty="0"/>
              <a:t>Send the invoice again with the correct information following the usual system.</a:t>
            </a:r>
          </a:p>
          <a:p>
            <a:pPr marL="457200" lvl="0" indent="-457200">
              <a:buAutoNum type="arabicPeriod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 </a:t>
            </a:r>
          </a:p>
          <a:p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74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458D887-2177-484F-88EC-0C6F1A55C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02" y="3268177"/>
            <a:ext cx="11515980" cy="194400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6372A66-F0AB-47F6-B30B-A296BFA8D4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3" y="228813"/>
            <a:ext cx="10634671" cy="712868"/>
          </a:xfrm>
        </p:spPr>
        <p:txBody>
          <a:bodyPr/>
          <a:lstStyle/>
          <a:p>
            <a:r>
              <a:rPr lang="en-GB" sz="3200">
                <a:solidFill>
                  <a:srgbClr val="FF683C"/>
                </a:solidFill>
              </a:rPr>
              <a:t>How can I issue a partial invoice (%) for an order?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2E49C9-D1E9-4F01-8A60-B295AF97C7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2" y="757815"/>
            <a:ext cx="10634671" cy="3390851"/>
          </a:xfrm>
        </p:spPr>
        <p:txBody>
          <a:bodyPr/>
          <a:lstStyle/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To issue a partial invoice for an order: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Select the order from “invoice order”.</a:t>
            </a:r>
          </a:p>
          <a:p>
            <a:endParaRPr lang="en-US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Modify the </a:t>
            </a:r>
            <a:r>
              <a:rPr lang="en-GB" b="1" dirty="0">
                <a:solidFill>
                  <a:srgbClr val="FC502E"/>
                </a:solidFill>
              </a:rPr>
              <a:t>quantity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, indicating the number of units invoiced: </a:t>
            </a:r>
          </a:p>
          <a:p>
            <a:pPr lvl="1" indent="0">
              <a:lnSpc>
                <a:spcPct val="150000"/>
              </a:lnSpc>
              <a:buNone/>
            </a:pPr>
            <a:endParaRPr lang="en-US" sz="18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>
              <a:lnSpc>
                <a:spcPct val="150000"/>
              </a:lnSpc>
              <a:buNone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to invoice 30%, enter 0.30 in the quantity box.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96AF799-1485-4912-886D-1384F805F77D}"/>
              </a:ext>
            </a:extLst>
          </p:cNvPr>
          <p:cNvSpPr/>
          <p:nvPr/>
        </p:nvSpPr>
        <p:spPr>
          <a:xfrm>
            <a:off x="6246092" y="3322696"/>
            <a:ext cx="863600" cy="702733"/>
          </a:xfrm>
          <a:prstGeom prst="rect">
            <a:avLst/>
          </a:prstGeom>
          <a:noFill/>
          <a:ln w="28575">
            <a:solidFill>
              <a:srgbClr val="FC502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428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F20721A-8BC7-45F7-92B5-AB596C9543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228812"/>
            <a:ext cx="10634671" cy="712868"/>
          </a:xfrm>
        </p:spPr>
        <p:txBody>
          <a:bodyPr/>
          <a:lstStyle/>
          <a:p>
            <a:r>
              <a:rPr lang="en-GB" sz="3200" dirty="0">
                <a:solidFill>
                  <a:srgbClr val="FF683C"/>
                </a:solidFill>
              </a:rPr>
              <a:t>Can I issue an invoice with “Closed” status?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302-A3D8-4DEB-93E0-F0E985CA9D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3" y="941680"/>
            <a:ext cx="10634671" cy="33908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800">
                <a:solidFill>
                  <a:schemeClr val="tx1">
                    <a:lumMod val="50000"/>
                  </a:schemeClr>
                </a:solidFill>
              </a:rPr>
              <a:t>You can send an invoice for an order with “invoiced” status, as long as: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>
                    <a:lumMod val="50000"/>
                  </a:schemeClr>
                </a:solidFill>
              </a:rPr>
              <a:t>The invoice sent was not for the total order amount.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>
                    <a:lumMod val="50000"/>
                  </a:schemeClr>
                </a:solidFill>
              </a:rPr>
              <a:t>You have confirmation from the buyer that the surcharge is correct.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1800">
                <a:solidFill>
                  <a:schemeClr val="tx1">
                    <a:lumMod val="50000"/>
                  </a:schemeClr>
                </a:solidFill>
              </a:rPr>
              <a:t>Follow these steps to send the invoice:</a:t>
            </a:r>
          </a:p>
          <a:p>
            <a:pPr>
              <a:lnSpc>
                <a:spcPct val="150000"/>
              </a:lnSpc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>
                    <a:lumMod val="50000"/>
                  </a:schemeClr>
                </a:solidFill>
              </a:rPr>
              <a:t>Select the order with “Closed/Invoiced” status (you will be asked for confirmation to invoice).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>
                <a:solidFill>
                  <a:schemeClr val="tx1">
                    <a:lumMod val="50000"/>
                  </a:schemeClr>
                </a:solidFill>
              </a:rPr>
              <a:t>Follow the usual steps by reviewing the amount and quantity to be billed in this case and then send.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3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DB63AF5-0A6D-4DAC-B122-EB7D5531C3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3" y="228813"/>
            <a:ext cx="10634671" cy="712868"/>
          </a:xfrm>
        </p:spPr>
        <p:txBody>
          <a:bodyPr/>
          <a:lstStyle/>
          <a:p>
            <a:r>
              <a:rPr lang="en-GB" sz="3200">
                <a:solidFill>
                  <a:srgbClr val="FF683C"/>
                </a:solidFill>
              </a:rPr>
              <a:t>How can I see the status of my invoices?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CFC8E9-1175-4975-8187-40FF0B074A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2" y="954429"/>
            <a:ext cx="10919416" cy="5342853"/>
          </a:xfrm>
        </p:spPr>
        <p:txBody>
          <a:bodyPr/>
          <a:lstStyle/>
          <a:p>
            <a:pPr algn="just"/>
            <a:r>
              <a:rPr lang="en-GB" sz="1800" dirty="0"/>
              <a:t>You will have access to the status of your invoices and the expected payment date from the </a:t>
            </a:r>
            <a:r>
              <a:rPr lang="en-GB" sz="1800" b="1" dirty="0">
                <a:solidFill>
                  <a:srgbClr val="FC502E"/>
                </a:solidFill>
              </a:rPr>
              <a:t>Invoices/Display invoice </a:t>
            </a:r>
            <a:r>
              <a:rPr lang="en-GB" sz="1800" dirty="0"/>
              <a:t>section of the main menu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algn="just"/>
            <a:r>
              <a:rPr lang="en-GB" sz="1800" b="1" dirty="0">
                <a:solidFill>
                  <a:srgbClr val="FC502E"/>
                </a:solidFill>
              </a:rPr>
              <a:t>Status</a:t>
            </a:r>
            <a:r>
              <a:rPr lang="en-GB" sz="1800" dirty="0"/>
              <a:t> legend:</a:t>
            </a:r>
          </a:p>
          <a:p>
            <a:pPr algn="just">
              <a:lnSpc>
                <a:spcPct val="150000"/>
              </a:lnSpc>
            </a:pPr>
            <a:endParaRPr lang="es-ES" sz="1800" dirty="0"/>
          </a:p>
          <a:p>
            <a:pPr lvl="0" indent="90488" algn="just">
              <a:lnSpc>
                <a:spcPct val="150000"/>
              </a:lnSpc>
            </a:pPr>
            <a:r>
              <a:rPr lang="en-GB" sz="1800" b="1" dirty="0">
                <a:solidFill>
                  <a:srgbClr val="FF683C"/>
                </a:solidFill>
              </a:rPr>
              <a:t>Received</a:t>
            </a:r>
            <a:r>
              <a:rPr lang="en-GB" sz="1800" dirty="0"/>
              <a:t> – In process, pending posting.</a:t>
            </a:r>
          </a:p>
          <a:p>
            <a:pPr lvl="0" indent="90488" algn="just">
              <a:lnSpc>
                <a:spcPct val="150000"/>
              </a:lnSpc>
            </a:pPr>
            <a:r>
              <a:rPr lang="en-GB" sz="1800" b="1" dirty="0">
                <a:solidFill>
                  <a:srgbClr val="FC502E"/>
                </a:solidFill>
              </a:rPr>
              <a:t>Approved</a:t>
            </a:r>
            <a:r>
              <a:rPr lang="en-GB" sz="1800" dirty="0"/>
              <a:t> – Processed and pending payment on the due date indicated in the </a:t>
            </a:r>
            <a:r>
              <a:rPr lang="en-GB" sz="1800" b="1" dirty="0">
                <a:solidFill>
                  <a:srgbClr val="FC502E"/>
                </a:solidFill>
              </a:rPr>
              <a:t>Payment date</a:t>
            </a:r>
            <a:r>
              <a:rPr lang="en-GB" sz="1800" dirty="0">
                <a:solidFill>
                  <a:srgbClr val="FC502E"/>
                </a:solidFill>
              </a:rPr>
              <a:t> </a:t>
            </a:r>
            <a:r>
              <a:rPr lang="en-GB" sz="1800" dirty="0"/>
              <a:t>column.</a:t>
            </a:r>
          </a:p>
          <a:p>
            <a:pPr indent="90488" algn="just">
              <a:lnSpc>
                <a:spcPct val="150000"/>
              </a:lnSpc>
            </a:pPr>
            <a:r>
              <a:rPr lang="en-GB" sz="1800" b="1" dirty="0">
                <a:solidFill>
                  <a:srgbClr val="FC502E"/>
                </a:solidFill>
              </a:rPr>
              <a:t>Rejected</a:t>
            </a:r>
            <a:r>
              <a:rPr lang="en-GB" sz="1800" dirty="0"/>
              <a:t> – Not processed. See the details in the </a:t>
            </a:r>
            <a:r>
              <a:rPr lang="en-GB" sz="1800" b="1" dirty="0">
                <a:solidFill>
                  <a:srgbClr val="FF683C"/>
                </a:solidFill>
              </a:rPr>
              <a:t>“Rejected” menu </a:t>
            </a:r>
            <a:r>
              <a:rPr lang="en-GB" sz="1800" dirty="0"/>
              <a:t>option.</a:t>
            </a:r>
          </a:p>
          <a:p>
            <a:pPr indent="90488" algn="just">
              <a:lnSpc>
                <a:spcPct val="150000"/>
              </a:lnSpc>
            </a:pPr>
            <a:r>
              <a:rPr lang="en-GB" sz="1800" b="1" dirty="0">
                <a:solidFill>
                  <a:srgbClr val="FC502E"/>
                </a:solidFill>
              </a:rPr>
              <a:t>Blocked</a:t>
            </a:r>
            <a:r>
              <a:rPr lang="en-GB" sz="1800" dirty="0"/>
              <a:t> – Payment pending approval due to a price or quantity discrepancy. Please contact the buyer.</a:t>
            </a:r>
          </a:p>
          <a:p>
            <a:pPr indent="90488" algn="just">
              <a:lnSpc>
                <a:spcPct val="150000"/>
              </a:lnSpc>
            </a:pPr>
            <a:r>
              <a:rPr lang="en-GB" sz="1800" b="1" dirty="0">
                <a:solidFill>
                  <a:srgbClr val="FC502E"/>
                </a:solidFill>
              </a:rPr>
              <a:t>Paid</a:t>
            </a:r>
            <a:r>
              <a:rPr lang="en-GB" sz="1800" dirty="0"/>
              <a:t> – Payment  issued on the date indicated in the </a:t>
            </a:r>
            <a:r>
              <a:rPr lang="en-GB" sz="1800" b="1" dirty="0">
                <a:solidFill>
                  <a:srgbClr val="FC502E"/>
                </a:solidFill>
              </a:rPr>
              <a:t>Payment date </a:t>
            </a:r>
            <a:r>
              <a:rPr lang="en-GB" sz="1800" dirty="0"/>
              <a:t>column.</a:t>
            </a:r>
          </a:p>
          <a:p>
            <a:pPr algn="just">
              <a:lnSpc>
                <a:spcPct val="150000"/>
              </a:lnSpc>
            </a:pPr>
            <a:r>
              <a:rPr lang="en-GB" sz="1800" b="1" dirty="0">
                <a:solidFill>
                  <a:srgbClr val="FC502E"/>
                </a:solidFill>
              </a:rPr>
              <a:t>  Reverse factoring (*)</a:t>
            </a:r>
            <a:r>
              <a:rPr lang="en-GB" sz="1800" dirty="0"/>
              <a:t> – Reverse factoring issued to the bank with due date indicated in the </a:t>
            </a:r>
            <a:r>
              <a:rPr lang="en-GB" sz="1800" b="1" dirty="0">
                <a:solidFill>
                  <a:srgbClr val="FC502E"/>
                </a:solidFill>
              </a:rPr>
              <a:t>Payment date </a:t>
            </a:r>
            <a:r>
              <a:rPr lang="en-GB" sz="1800" dirty="0"/>
              <a:t>column.</a:t>
            </a:r>
          </a:p>
          <a:p>
            <a:pPr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26815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359ADAC-0D58-4DA2-8F13-D5100D0C9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4" y="178011"/>
            <a:ext cx="10246554" cy="798111"/>
          </a:xfrm>
        </p:spPr>
        <p:txBody>
          <a:bodyPr/>
          <a:lstStyle/>
          <a:p>
            <a:r>
              <a:rPr lang="en-GB" sz="3200" dirty="0">
                <a:solidFill>
                  <a:srgbClr val="FF683C"/>
                </a:solidFill>
              </a:rPr>
              <a:t>How do I update the company tax information on the platform?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B034FC-F69E-4F26-98E8-B4A154AD04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4122" y="896503"/>
            <a:ext cx="10634671" cy="5512593"/>
          </a:xfrm>
        </p:spPr>
        <p:txBody>
          <a:bodyPr/>
          <a:lstStyle/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You can update your tax information in the </a:t>
            </a:r>
            <a:r>
              <a:rPr lang="en-GB" sz="1800" b="1" dirty="0">
                <a:solidFill>
                  <a:srgbClr val="FC502E"/>
                </a:solidFill>
              </a:rPr>
              <a:t>Supplier Profile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section in the </a:t>
            </a:r>
            <a:r>
              <a:rPr lang="en-GB" sz="1800" b="1" dirty="0" err="1">
                <a:solidFill>
                  <a:srgbClr val="FC502E"/>
                </a:solidFill>
              </a:rPr>
              <a:t>Suplier</a:t>
            </a:r>
            <a:r>
              <a:rPr lang="en-GB" sz="1800" b="1" dirty="0">
                <a:solidFill>
                  <a:srgbClr val="FC502E"/>
                </a:solidFill>
              </a:rPr>
              <a:t> Tax Data </a:t>
            </a:r>
            <a:r>
              <a:rPr lang="en-GB" sz="1800" dirty="0">
                <a:solidFill>
                  <a:schemeClr val="tx1"/>
                </a:solidFill>
              </a:rPr>
              <a:t>section, with the exception of the Tax Identification Number, which cannot be changed in this section.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If your company Tax identification number has changed: Register as a new user on our platform.</a:t>
            </a:r>
          </a:p>
          <a:p>
            <a:endParaRPr lang="en-US" sz="1800" b="1" dirty="0">
              <a:solidFill>
                <a:srgbClr val="FC502E"/>
              </a:solidFill>
            </a:endParaRPr>
          </a:p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The updated tax information will be reflected in the invoices sent after the change.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3372F1-4810-4C57-BF81-B96360066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19" t="27390" r="76651" b="68219"/>
          <a:stretch/>
        </p:blipFill>
        <p:spPr>
          <a:xfrm>
            <a:off x="534122" y="1519160"/>
            <a:ext cx="1506268" cy="36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EB1B72-A3BA-4BB5-AEEA-B4CD931C82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7" t="32696" r="74528" b="62128"/>
          <a:stretch/>
        </p:blipFill>
        <p:spPr>
          <a:xfrm>
            <a:off x="534122" y="1879160"/>
            <a:ext cx="168125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24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B034FC-F69E-4F26-98E8-B4A154AD04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3" y="863608"/>
            <a:ext cx="11404836" cy="5512593"/>
          </a:xfrm>
        </p:spPr>
        <p:txBody>
          <a:bodyPr/>
          <a:lstStyle/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To deactivate notifications of changes in invoice status, access				 and deactivate the following field:</a:t>
            </a:r>
          </a:p>
          <a:p>
            <a:r>
              <a:rPr lang="en-GB" sz="1800" b="1" dirty="0">
                <a:solidFill>
                  <a:srgbClr val="FF683C"/>
                </a:solidFill>
              </a:rPr>
              <a:t>Notify status changes</a:t>
            </a:r>
          </a:p>
          <a:p>
            <a:endParaRPr lang="en-US" sz="1800" b="1" dirty="0">
              <a:solidFill>
                <a:srgbClr val="FC502E"/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b="1" u="sng" dirty="0">
                <a:solidFill>
                  <a:schemeClr val="tx1">
                    <a:lumMod val="50000"/>
                  </a:schemeClr>
                </a:solidFill>
              </a:rPr>
              <a:t>NOTE: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Any notification sent from the platform will be sent to the email address indicated in </a:t>
            </a:r>
            <a:r>
              <a:rPr lang="en-GB" sz="1800" b="1" dirty="0">
                <a:solidFill>
                  <a:srgbClr val="FF683C"/>
                </a:solidFill>
              </a:rPr>
              <a:t>User Data </a:t>
            </a:r>
            <a:r>
              <a:rPr lang="en-GB" sz="1800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444118-56EB-424C-9C57-8BB3EAE95C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04" t="26813" r="4825" b="22502"/>
          <a:stretch/>
        </p:blipFill>
        <p:spPr>
          <a:xfrm>
            <a:off x="759124" y="1933396"/>
            <a:ext cx="7445845" cy="3474291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359ADAC-0D58-4DA2-8F13-D5100D0C9A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542" y="232266"/>
            <a:ext cx="10433993" cy="732615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FF683C"/>
                </a:solidFill>
              </a:rPr>
              <a:t>How do I activate the notifications feature from the platform?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2D1E23F-ABBE-4BF3-8698-C6F5FC3F4689}"/>
              </a:ext>
            </a:extLst>
          </p:cNvPr>
          <p:cNvSpPr/>
          <p:nvPr/>
        </p:nvSpPr>
        <p:spPr>
          <a:xfrm>
            <a:off x="935621" y="3621500"/>
            <a:ext cx="5775729" cy="2195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5DC4135-31E6-4715-80A3-2D6B8C9C50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19" t="27390" r="76651" b="68219"/>
          <a:stretch/>
        </p:blipFill>
        <p:spPr>
          <a:xfrm>
            <a:off x="6555360" y="956353"/>
            <a:ext cx="1506268" cy="36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2654F40-1003-4EA7-AA35-0F7E76779A9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019" t="36597" r="74670" b="55726"/>
          <a:stretch/>
        </p:blipFill>
        <p:spPr>
          <a:xfrm>
            <a:off x="6555360" y="1313370"/>
            <a:ext cx="1500997" cy="52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63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FC06451-89F5-465E-B4D6-866E1B7F1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228813"/>
            <a:ext cx="10634671" cy="71286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3200" dirty="0">
                <a:solidFill>
                  <a:srgbClr val="FF683C"/>
                </a:solidFill>
              </a:rPr>
              <a:t>How do I issue invoices for logistics services?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DB601C-8EE6-4BB2-8892-D7CCB29A32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3" y="954430"/>
            <a:ext cx="11229966" cy="5308347"/>
          </a:xfrm>
        </p:spPr>
        <p:txBody>
          <a:bodyPr/>
          <a:lstStyle/>
          <a:p>
            <a:r>
              <a:rPr lang="en-GB" sz="1800" dirty="0"/>
              <a:t>Send your invoice from the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800" b="1" dirty="0">
                <a:solidFill>
                  <a:srgbClr val="FC502E"/>
                </a:solidFill>
              </a:rPr>
              <a:t>Invoicing/ Logistic Services invoice</a:t>
            </a:r>
            <a:r>
              <a:rPr lang="en-GB" sz="1800" dirty="0"/>
              <a:t> section of the main menu.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dirty="0"/>
              <a:t>This invoicing method is exclusively for logistics suppliers who do not have orders in the platform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800" b="1" dirty="0">
                <a:solidFill>
                  <a:srgbClr val="FF683C"/>
                </a:solidFill>
              </a:rPr>
              <a:t>(*).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dirty="0"/>
              <a:t>Manually enter the required information from the invoice form and send your invoice.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b="1" dirty="0">
                <a:solidFill>
                  <a:srgbClr val="FF683C"/>
                </a:solidFill>
              </a:rPr>
              <a:t>(*)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Ask our Logistics Department if you should use this invoicing method.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40F6F4B-A5F0-4DB3-9563-5D1603282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99" r="41132" b="80393"/>
          <a:stretch/>
        </p:blipFill>
        <p:spPr>
          <a:xfrm>
            <a:off x="588222" y="1188429"/>
            <a:ext cx="8584197" cy="46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24E8407-ED14-40D6-A2FF-5DF1213CAF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96" t="19859" r="42972" b="58243"/>
          <a:stretch/>
        </p:blipFill>
        <p:spPr>
          <a:xfrm>
            <a:off x="6504317" y="1656429"/>
            <a:ext cx="1966823" cy="1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90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439333" y="770468"/>
            <a:ext cx="10115511" cy="4859867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2" action="ppaction://hlinksldjump"/>
              </a:rPr>
              <a:t>How do I register on the GBfoods Billing Platform?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683C"/>
                </a:solidFill>
                <a:hlinkClick r:id="rId3" action="ppaction://hlinksldjump"/>
              </a:rPr>
              <a:t>What does “full company access” offer?</a:t>
            </a:r>
            <a:endParaRPr lang="en-GB" sz="2000" dirty="0">
              <a:solidFill>
                <a:srgbClr val="FF683C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4" action="ppaction://hlinksldjump"/>
              </a:rPr>
              <a:t>I don't remember my password or it's blocked</a:t>
            </a:r>
            <a:endParaRPr lang="en-GB" sz="2000" dirty="0">
              <a:solidFill>
                <a:srgbClr val="FF0000"/>
              </a:solidFill>
              <a:hlinkClick r:id="rId5" action="ppaction://hlinksldjump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5" action="ppaction://hlinksldjump"/>
              </a:rPr>
              <a:t>Where can I find the user guide?</a:t>
            </a:r>
            <a:endParaRPr lang="en-GB" sz="2000" dirty="0">
              <a:solidFill>
                <a:srgbClr val="FF0000"/>
              </a:solidFill>
              <a:hlinkClick r:id="rId6" action="ppaction://hlinksldjump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6" action="ppaction://hlinksldjump"/>
              </a:rPr>
              <a:t>What formats can I use to issue invoices?</a:t>
            </a:r>
            <a:endParaRPr lang="en-GB" sz="2000" dirty="0">
              <a:solidFill>
                <a:srgbClr val="FF0000"/>
              </a:solidFill>
              <a:hlinkClick r:id="rId7" action="ppaction://hlinksldjump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7" action="ppaction://hlinksldjump"/>
              </a:rPr>
              <a:t>How can I search for a purchase order on the website?</a:t>
            </a:r>
            <a:endParaRPr lang="en-GB" sz="2000" dirty="0">
              <a:solidFill>
                <a:srgbClr val="FF0000"/>
              </a:solidFill>
              <a:hlinkClick r:id="rId8" action="ppaction://hlinksldjump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8" action="ppaction://hlinksldjump"/>
              </a:rPr>
              <a:t>How can I bill a purchase order?</a:t>
            </a:r>
            <a:endParaRPr lang="en-GB" sz="2000" dirty="0">
              <a:solidFill>
                <a:srgbClr val="FF0000"/>
              </a:solidFill>
              <a:hlinkClick r:id="rId9" action="ppaction://hlinksldjump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9" action="ppaction://hlinksldjump"/>
              </a:rPr>
              <a:t>How can I bill additional shipping charges on my invoice?</a:t>
            </a:r>
            <a:endParaRPr lang="en-GB" sz="2000" dirty="0">
              <a:solidFill>
                <a:srgbClr val="FF0000"/>
              </a:solidFill>
              <a:hlinkClick r:id="rId10" action="ppaction://hlinksldjump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10" action="ppaction://hlinksldjump"/>
              </a:rPr>
              <a:t>How can I void an incorrect invoice on the platform?</a:t>
            </a:r>
            <a:endParaRPr lang="en-GB" sz="2000" dirty="0">
              <a:solidFill>
                <a:srgbClr val="FF0000"/>
              </a:solidFill>
              <a:hlinkClick r:id="rId11" action="ppaction://hlinksldjump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11" action="ppaction://hlinksldjump"/>
              </a:rPr>
              <a:t>How can I issue a partial invoice (%) for an order?</a:t>
            </a:r>
            <a:endParaRPr lang="en-GB" sz="2000" dirty="0">
              <a:solidFill>
                <a:srgbClr val="FF0000"/>
              </a:solidFill>
              <a:hlinkClick r:id="rId12" action="ppaction://hlinksldjump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12" action="ppaction://hlinksldjump"/>
              </a:rPr>
              <a:t>Can I issue an invoice with “Closed” status?</a:t>
            </a:r>
            <a:endParaRPr lang="en-GB" sz="2000" dirty="0">
              <a:solidFill>
                <a:srgbClr val="FF0000"/>
              </a:solidFill>
              <a:hlinkClick r:id="rId13" action="ppaction://hlinksldjump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13" action="ppaction://hlinksldjump"/>
              </a:rPr>
              <a:t>How can I see the status of my invoices?</a:t>
            </a:r>
            <a:endParaRPr lang="en-GB" sz="2000" dirty="0">
              <a:solidFill>
                <a:srgbClr val="FF0000"/>
              </a:solidFill>
              <a:hlinkClick r:id="rId14" action="ppaction://hlinksldjump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0000"/>
                </a:solidFill>
                <a:hlinkClick r:id="rId14" action="ppaction://hlinksldjump"/>
              </a:rPr>
              <a:t>How do I update my tax information on the platform?</a:t>
            </a:r>
            <a:endParaRPr lang="en-GB" sz="2000" dirty="0">
              <a:solidFill>
                <a:srgbClr val="FF0000"/>
              </a:solidFill>
              <a:hlinkClick r:id="" action="ppaction://noaction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683C"/>
                </a:solidFill>
                <a:hlinkClick r:id="rId15" action="ppaction://hlinksldjump"/>
              </a:rPr>
              <a:t>How do I activate the notifications feature from the platform?</a:t>
            </a:r>
            <a:endParaRPr lang="en-GB" sz="2000" dirty="0">
              <a:solidFill>
                <a:srgbClr val="FF683C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2000" dirty="0">
                <a:solidFill>
                  <a:srgbClr val="FF683C"/>
                </a:solidFill>
                <a:hlinkClick r:id="rId16" action="ppaction://hlinksldjump"/>
              </a:rPr>
              <a:t>How do I issue invoices for logistics services?</a:t>
            </a:r>
            <a:endParaRPr lang="en-GB" sz="2000" dirty="0">
              <a:solidFill>
                <a:srgbClr val="FF683C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n-GB" sz="2000" dirty="0">
              <a:solidFill>
                <a:srgbClr val="FF683C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4B071F-3AD6-48B7-BAF0-0E1D98F4637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0366" y="121708"/>
            <a:ext cx="883268" cy="68368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EB35D93-3FE9-4244-859D-0D19071303C4}"/>
              </a:ext>
            </a:extLst>
          </p:cNvPr>
          <p:cNvSpPr/>
          <p:nvPr/>
        </p:nvSpPr>
        <p:spPr>
          <a:xfrm>
            <a:off x="1439333" y="279400"/>
            <a:ext cx="8873067" cy="368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Click on your question</a:t>
            </a:r>
          </a:p>
        </p:txBody>
      </p:sp>
    </p:spTree>
    <p:extLst>
      <p:ext uri="{BB962C8B-B14F-4D97-AF65-F5344CB8AC3E}">
        <p14:creationId xmlns:p14="http://schemas.microsoft.com/office/powerpoint/2010/main" val="350390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3B8A17A-9169-44C2-BCFB-6C0D1A01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354" y="2137617"/>
            <a:ext cx="5953125" cy="3829050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A8D945B-FE40-48D9-AC33-558B1E6A9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4522" y="198345"/>
            <a:ext cx="10634671" cy="712868"/>
          </a:xfrm>
        </p:spPr>
        <p:txBody>
          <a:bodyPr/>
          <a:lstStyle/>
          <a:p>
            <a:r>
              <a:rPr lang="en-GB" sz="3200" dirty="0">
                <a:solidFill>
                  <a:srgbClr val="FF683C"/>
                </a:solidFill>
              </a:rPr>
              <a:t>How do I register on the GBfoods Invoicing Platform?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F69790-A6D4-409A-81EE-FE13EF05E4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1521" y="911213"/>
            <a:ext cx="10634671" cy="4295787"/>
          </a:xfrm>
        </p:spPr>
        <p:txBody>
          <a:bodyPr/>
          <a:lstStyle/>
          <a:p>
            <a:r>
              <a:rPr lang="en-GB" sz="1800" dirty="0"/>
              <a:t>Visit our website </a:t>
            </a:r>
            <a:r>
              <a:rPr lang="en-GB" sz="1800" dirty="0">
                <a:hlinkClick r:id="rId3"/>
              </a:rPr>
              <a:t>https://www.thegbfoods.com</a:t>
            </a:r>
            <a:r>
              <a:rPr lang="en-GB" sz="1800" dirty="0"/>
              <a:t> Supplier Area/</a:t>
            </a:r>
            <a:r>
              <a:rPr lang="en-GB" sz="1800" dirty="0">
                <a:solidFill>
                  <a:srgbClr val="FC502E"/>
                </a:solidFill>
              </a:rPr>
              <a:t>Billing Platform</a:t>
            </a:r>
          </a:p>
          <a:p>
            <a:endParaRPr lang="en-US" sz="1800" dirty="0"/>
          </a:p>
          <a:p>
            <a:r>
              <a:rPr lang="en-GB" sz="1600" dirty="0"/>
              <a:t>(Direct access URL: </a:t>
            </a:r>
            <a:r>
              <a:rPr lang="en-GB" sz="1600" dirty="0">
                <a:hlinkClick r:id="rId4"/>
              </a:rPr>
              <a:t>https://www.bsfactura.com/bsfzk6/home/login.zul?portal=gallinablancar</a:t>
            </a:r>
            <a:r>
              <a:rPr lang="en-GB" sz="1600" dirty="0"/>
              <a:t>)</a:t>
            </a:r>
          </a:p>
          <a:p>
            <a:endParaRPr lang="en-US" sz="1600" dirty="0"/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Select New User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Enter your details and send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Registration confirmation will be sent to the email address you provided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828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7A294D-3D29-4FEE-9C0C-7060539E8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498"/>
            <a:ext cx="12192000" cy="398726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7539E93-0042-452D-A4C1-CE35C1D09245}"/>
              </a:ext>
            </a:extLst>
          </p:cNvPr>
          <p:cNvSpPr/>
          <p:nvPr/>
        </p:nvSpPr>
        <p:spPr>
          <a:xfrm>
            <a:off x="6441963" y="4632823"/>
            <a:ext cx="5220949" cy="43950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FD0F1C-9BCE-4688-A6C3-C21D25BD17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023" y="224579"/>
            <a:ext cx="10634671" cy="712868"/>
          </a:xfrm>
        </p:spPr>
        <p:txBody>
          <a:bodyPr/>
          <a:lstStyle/>
          <a:p>
            <a:r>
              <a:rPr lang="en-GB" sz="2800" dirty="0">
                <a:solidFill>
                  <a:srgbClr val="FF683C"/>
                </a:solidFill>
              </a:rPr>
              <a:t>What does “full company access” offer? 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AF2CC5D-3636-47F0-8F05-55B8A37A8E27}"/>
              </a:ext>
            </a:extLst>
          </p:cNvPr>
          <p:cNvSpPr/>
          <p:nvPr/>
        </p:nvSpPr>
        <p:spPr>
          <a:xfrm>
            <a:off x="179434" y="593468"/>
            <a:ext cx="118069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Company profile: Choose the type of platform access: Full access* can be activated and deactivated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Full access: 		(1) Send Invoice  send your invoices through the platform by any of the methods offered.  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		(2) Display Orders  display the status of orders approved by GBfoods.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				(3) Display Invoice Display the status of your invoice and payment date.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Deactivate full access: only option “(3) View Invoice” will be available. </a:t>
            </a:r>
          </a:p>
        </p:txBody>
      </p:sp>
      <p:sp>
        <p:nvSpPr>
          <p:cNvPr id="15" name="Diagrama de flujo: conector 14">
            <a:extLst>
              <a:ext uri="{FF2B5EF4-FFF2-40B4-BE49-F238E27FC236}">
                <a16:creationId xmlns:a16="http://schemas.microsoft.com/office/drawing/2014/main" id="{77967BF1-3938-43D8-8400-699D7A6B4928}"/>
              </a:ext>
            </a:extLst>
          </p:cNvPr>
          <p:cNvSpPr/>
          <p:nvPr/>
        </p:nvSpPr>
        <p:spPr>
          <a:xfrm flipV="1">
            <a:off x="513347" y="6411020"/>
            <a:ext cx="253911" cy="222401"/>
          </a:xfrm>
          <a:prstGeom prst="flowChartConnector">
            <a:avLst/>
          </a:prstGeom>
          <a:solidFill>
            <a:srgbClr val="FA3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160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55775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93E26B-CC95-4564-BF22-2D9C2C8EF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06" y="2918355"/>
            <a:ext cx="5953125" cy="382905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7539E93-0042-452D-A4C1-CE35C1D09245}"/>
              </a:ext>
            </a:extLst>
          </p:cNvPr>
          <p:cNvSpPr/>
          <p:nvPr/>
        </p:nvSpPr>
        <p:spPr>
          <a:xfrm>
            <a:off x="4831897" y="6045329"/>
            <a:ext cx="2983635" cy="702076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1FD0F1C-9BCE-4688-A6C3-C21D25BD17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5023" y="224579"/>
            <a:ext cx="10634671" cy="712868"/>
          </a:xfrm>
        </p:spPr>
        <p:txBody>
          <a:bodyPr/>
          <a:lstStyle/>
          <a:p>
            <a:r>
              <a:rPr lang="en-GB" sz="3200">
                <a:solidFill>
                  <a:srgbClr val="FF683C"/>
                </a:solidFill>
              </a:rPr>
              <a:t>I don't remember my password or it's blocked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A76EDA-6DA8-434E-AD04-3D029BADCE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85022" y="937447"/>
            <a:ext cx="10634671" cy="33908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You can reset your password from the “Forgot your password” option on the main login screen, filling in the user field and clicking “here”.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GB" sz="1800" dirty="0"/>
              <a:t>If your password is blocked, please contact </a:t>
            </a:r>
            <a:r>
              <a:rPr lang="en-GB" sz="1800" dirty="0">
                <a:hlinkClick r:id="rId3"/>
              </a:rPr>
              <a:t>APcontactcenter@thegbfoods.com</a:t>
            </a:r>
            <a:r>
              <a:rPr lang="en-GB" sz="1800" dirty="0"/>
              <a:t> to request that it be unblocked or call our Contact Centre at (+34) </a:t>
            </a:r>
            <a:r>
              <a:rPr lang="ca-ES" b="1" dirty="0"/>
              <a:t>933642533 </a:t>
            </a:r>
            <a:r>
              <a:rPr lang="en-GB" sz="1800" dirty="0"/>
              <a:t>(Monday, Wednesday, and Friday from 10 a.m. to 12 p.m.) </a:t>
            </a:r>
          </a:p>
        </p:txBody>
      </p:sp>
    </p:spTree>
    <p:extLst>
      <p:ext uri="{BB962C8B-B14F-4D97-AF65-F5344CB8AC3E}">
        <p14:creationId xmlns:p14="http://schemas.microsoft.com/office/powerpoint/2010/main" val="32463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A8D945B-FE40-48D9-AC33-558B1E6A99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199179"/>
            <a:ext cx="10634671" cy="712868"/>
          </a:xfrm>
        </p:spPr>
        <p:txBody>
          <a:bodyPr/>
          <a:lstStyle/>
          <a:p>
            <a:r>
              <a:rPr lang="en-GB" sz="3200">
                <a:solidFill>
                  <a:srgbClr val="FF683C"/>
                </a:solidFill>
              </a:rPr>
              <a:t>Where can I find the user guide?</a:t>
            </a:r>
          </a:p>
          <a:p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F69790-A6D4-409A-81EE-FE13EF05E4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1" y="1041449"/>
            <a:ext cx="10634671" cy="3390851"/>
          </a:xfrm>
        </p:spPr>
        <p:txBody>
          <a:bodyPr/>
          <a:lstStyle/>
          <a:p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In the </a:t>
            </a:r>
            <a:r>
              <a:rPr lang="en-GB" sz="1600" b="1" dirty="0">
                <a:solidFill>
                  <a:srgbClr val="FC502E"/>
                </a:solidFill>
              </a:rPr>
              <a:t>User Guide </a:t>
            </a:r>
            <a:r>
              <a:rPr lang="en-GB" sz="1600" dirty="0">
                <a:solidFill>
                  <a:schemeClr val="tx1">
                    <a:lumMod val="50000"/>
                  </a:schemeClr>
                </a:solidFill>
              </a:rPr>
              <a:t>section of the main menu you’ll find: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GB" sz="1800" b="1" dirty="0">
                <a:solidFill>
                  <a:srgbClr val="FF683C"/>
                </a:solidFill>
              </a:rPr>
              <a:t>User Guide</a:t>
            </a:r>
            <a:r>
              <a:rPr lang="en-GB" sz="1800" dirty="0">
                <a:sym typeface="Wingdings" panose="05000000000000000000" pitchFamily="2" charset="2"/>
              </a:rPr>
              <a:t></a:t>
            </a:r>
            <a:r>
              <a:rPr lang="en-GB" sz="1800" dirty="0"/>
              <a:t> detailed information about how the platform works.</a:t>
            </a:r>
          </a:p>
          <a:p>
            <a:endParaRPr lang="en-US" sz="1800" dirty="0"/>
          </a:p>
          <a:p>
            <a:r>
              <a:rPr lang="en-GB" sz="1800" b="1" dirty="0">
                <a:solidFill>
                  <a:srgbClr val="FF683C"/>
                </a:solidFill>
              </a:rPr>
              <a:t>FAQS</a:t>
            </a:r>
            <a:r>
              <a:rPr lang="en-GB" sz="1800" dirty="0"/>
              <a:t> </a:t>
            </a:r>
            <a:r>
              <a:rPr lang="en-GB" sz="1800" dirty="0">
                <a:sym typeface="Wingdings" panose="05000000000000000000" pitchFamily="2" charset="2"/>
              </a:rPr>
              <a:t></a:t>
            </a:r>
            <a:r>
              <a:rPr lang="en-GB" sz="1800" dirty="0"/>
              <a:t> frequently asked questions for a quick solution to your questions.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1DFD1A-A206-4609-8FDE-BC26C21C1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410" r="50000" b="67556"/>
          <a:stretch/>
        </p:blipFill>
        <p:spPr>
          <a:xfrm>
            <a:off x="588221" y="1682557"/>
            <a:ext cx="699599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7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4B26710-283F-4622-9FD2-1E2B068E17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199179"/>
            <a:ext cx="10634671" cy="712868"/>
          </a:xfrm>
        </p:spPr>
        <p:txBody>
          <a:bodyPr/>
          <a:lstStyle/>
          <a:p>
            <a:r>
              <a:rPr lang="en-GB" sz="3200">
                <a:solidFill>
                  <a:srgbClr val="FF683C"/>
                </a:solidFill>
              </a:rPr>
              <a:t>What formats can I use to issue invoices?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8A4B50-2323-4323-8CE4-596543060C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1" y="912047"/>
            <a:ext cx="10634671" cy="3390851"/>
          </a:xfrm>
        </p:spPr>
        <p:txBody>
          <a:bodyPr/>
          <a:lstStyle/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The Platform accepts the following invoice formats:</a:t>
            </a:r>
          </a:p>
          <a:p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Invoicing Order</a:t>
            </a:r>
          </a:p>
          <a:p>
            <a:pPr marL="342900" indent="-342900">
              <a:buFontTx/>
              <a:buChar char="-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Send file.* (</a:t>
            </a:r>
            <a:r>
              <a:rPr lang="en-GB" sz="1800" dirty="0" err="1">
                <a:solidFill>
                  <a:schemeClr val="tx1">
                    <a:lumMod val="50000"/>
                  </a:schemeClr>
                </a:solidFill>
              </a:rPr>
              <a:t>Facturae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3.2, TXT de </a:t>
            </a:r>
            <a:r>
              <a:rPr lang="en-GB" sz="1800" dirty="0" err="1">
                <a:solidFill>
                  <a:schemeClr val="tx1">
                    <a:lumMod val="50000"/>
                  </a:schemeClr>
                </a:solidFill>
              </a:rPr>
              <a:t>Bsfactura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 ) 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hlinkClick r:id="rId2"/>
              </a:rPr>
              <a:t>Example file</a:t>
            </a:r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s-E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dirty="0"/>
              <a:t>GBfoods also offers an EDI invoice option (INVOIC D93 or D96). To manage the connection between ERPs, please contact </a:t>
            </a:r>
            <a:r>
              <a:rPr lang="en-GB" sz="1800" dirty="0">
                <a:hlinkClick r:id="rId3"/>
              </a:rPr>
              <a:t>AccPayable@thegbfoods.com</a:t>
            </a:r>
            <a:r>
              <a:rPr lang="en-GB" sz="1800" dirty="0"/>
              <a:t> </a:t>
            </a:r>
          </a:p>
          <a:p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E25EF47-5C72-494A-9A1B-E7537D74E1C0}"/>
              </a:ext>
            </a:extLst>
          </p:cNvPr>
          <p:cNvPicPr/>
          <p:nvPr/>
        </p:nvPicPr>
        <p:blipFill rotWithShape="1">
          <a:blip r:embed="rId4"/>
          <a:srcRect l="26166" t="45323" r="50441" b="29438"/>
          <a:stretch/>
        </p:blipFill>
        <p:spPr bwMode="auto">
          <a:xfrm>
            <a:off x="2095556" y="2130653"/>
            <a:ext cx="2250440" cy="1575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322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B35ABAC-E596-4086-8FAD-C3BBF8DE12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3" y="211134"/>
            <a:ext cx="10634671" cy="712868"/>
          </a:xfrm>
        </p:spPr>
        <p:txBody>
          <a:bodyPr/>
          <a:lstStyle/>
          <a:p>
            <a:r>
              <a:rPr lang="en-GB" sz="3200" dirty="0">
                <a:solidFill>
                  <a:srgbClr val="FF683C"/>
                </a:solidFill>
              </a:rPr>
              <a:t>How can I search for a purchase order on the website?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2B3B72-6B10-4697-AC2F-D0B8CBF9B4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3" y="776377"/>
            <a:ext cx="11015554" cy="5870489"/>
          </a:xfrm>
        </p:spPr>
        <p:txBody>
          <a:bodyPr/>
          <a:lstStyle/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Purchase Orders are available in the main menu section 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once they are approved by the buyer. To search for an invoice:  </a:t>
            </a: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purchase order number in the Order Number box.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Select the order dates (optional):</a:t>
            </a:r>
          </a:p>
          <a:p>
            <a:pPr marL="519488" lvl="1" indent="0">
              <a:buNone/>
            </a:pPr>
            <a:endParaRPr lang="es-ES" sz="1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4041" lvl="2" indent="0">
              <a:buNone/>
            </a:pP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default, the dates selected correspond to the last 15 months. Modify the dates to search for invoices older than 15 months.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b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b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Click on: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8E19A3-6918-4085-809B-1F5D3E24E0DD}"/>
              </a:ext>
            </a:extLst>
          </p:cNvPr>
          <p:cNvSpPr txBox="1"/>
          <p:nvPr/>
        </p:nvSpPr>
        <p:spPr>
          <a:xfrm>
            <a:off x="1199087" y="6064452"/>
            <a:ext cx="10634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If the order is not found on the website, please contact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APcontactcenter@thegbfoods.com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E481E2-E9D2-495B-A265-F4F58D57DC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655" r="47075" b="68790"/>
          <a:stretch/>
        </p:blipFill>
        <p:spPr>
          <a:xfrm>
            <a:off x="588223" y="1103249"/>
            <a:ext cx="8184172" cy="396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9884431-3B83-48BA-8411-BA8D81B872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500" t="32350" r="62783" b="62923"/>
          <a:stretch/>
        </p:blipFill>
        <p:spPr>
          <a:xfrm>
            <a:off x="4015167" y="1499249"/>
            <a:ext cx="1993660" cy="36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1B3B7D-B065-40E3-97AF-2DE035BB46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84" y="2215129"/>
            <a:ext cx="9039225" cy="73342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36B493D-AA1F-4184-A3F8-39AA87651F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4047" y="5067299"/>
            <a:ext cx="1528655" cy="52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5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FC06451-89F5-465E-B4D6-866E1B7F1A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8222" y="228813"/>
            <a:ext cx="10634671" cy="712868"/>
          </a:xfrm>
        </p:spPr>
        <p:txBody>
          <a:bodyPr/>
          <a:lstStyle/>
          <a:p>
            <a:r>
              <a:rPr lang="en-GB" sz="3200" dirty="0">
                <a:solidFill>
                  <a:srgbClr val="FF683C"/>
                </a:solidFill>
              </a:rPr>
              <a:t>How can I bill a purchase order?</a:t>
            </a:r>
          </a:p>
          <a:p>
            <a:endParaRPr lang="en-US" dirty="0">
              <a:solidFill>
                <a:srgbClr val="FF683C"/>
              </a:solidFill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DB601C-8EE6-4BB2-8892-D7CCB29A32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8223" y="954430"/>
            <a:ext cx="10634671" cy="3390851"/>
          </a:xfrm>
        </p:spPr>
        <p:txBody>
          <a:bodyPr/>
          <a:lstStyle/>
          <a:p>
            <a:r>
              <a:rPr lang="en-GB" sz="1800" dirty="0"/>
              <a:t>Send your invoice from the </a:t>
            </a:r>
            <a:r>
              <a:rPr lang="en-GB" sz="1800" b="1" dirty="0">
                <a:solidFill>
                  <a:srgbClr val="FC502E"/>
                </a:solidFill>
              </a:rPr>
              <a:t>Invoicing/ Invoice PO 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section of the main menu in three simple steps.</a:t>
            </a:r>
          </a:p>
          <a:p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GB" sz="1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Select the order(s).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Fill in the required fields on the invoice (marked with *).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Check the invoice details and send.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sz="1800" dirty="0">
                <a:solidFill>
                  <a:schemeClr val="tx1">
                    <a:lumMod val="50000"/>
                  </a:schemeClr>
                </a:solidFill>
              </a:rPr>
              <a:t>Please refer to the user guide for more detailed information.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5C4289-AB05-4713-AD55-F678E14F8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642" r="50000" b="70072"/>
          <a:stretch/>
        </p:blipFill>
        <p:spPr>
          <a:xfrm>
            <a:off x="570969" y="1342465"/>
            <a:ext cx="8182800" cy="4863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01A49EC-D2E0-4311-963C-E974BDFB7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311" t="31185" r="40566" b="63927"/>
          <a:stretch/>
        </p:blipFill>
        <p:spPr>
          <a:xfrm>
            <a:off x="7487728" y="1824298"/>
            <a:ext cx="224318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01345"/>
      </p:ext>
    </p:extLst>
  </p:cSld>
  <p:clrMapOvr>
    <a:masterClrMapping/>
  </p:clrMapOvr>
</p:sld>
</file>

<file path=ppt/theme/theme1.xml><?xml version="1.0" encoding="utf-8"?>
<a:theme xmlns:a="http://schemas.openxmlformats.org/drawingml/2006/main" name="16_9_GB_Foods_Template-PNG">
  <a:themeElements>
    <a:clrScheme name="Custom 6">
      <a:dk1>
        <a:srgbClr val="555555"/>
      </a:dk1>
      <a:lt1>
        <a:sysClr val="window" lastClr="FFFFFF"/>
      </a:lt1>
      <a:dk2>
        <a:srgbClr val="555555"/>
      </a:dk2>
      <a:lt2>
        <a:srgbClr val="FFFFFF"/>
      </a:lt2>
      <a:accent1>
        <a:srgbClr val="FF683C"/>
      </a:accent1>
      <a:accent2>
        <a:srgbClr val="BABABA"/>
      </a:accent2>
      <a:accent3>
        <a:srgbClr val="FF683C"/>
      </a:accent3>
      <a:accent4>
        <a:srgbClr val="BABABA"/>
      </a:accent4>
      <a:accent5>
        <a:srgbClr val="FF683C"/>
      </a:accent5>
      <a:accent6>
        <a:srgbClr val="BABABA"/>
      </a:accent6>
      <a:hlink>
        <a:srgbClr val="FF683C"/>
      </a:hlink>
      <a:folHlink>
        <a:srgbClr val="BABA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rpDocumentDescription xmlns="d089bc85-e410-4047-b5f6-43e049a84e0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BST Corporate Document" ma:contentTypeID="0x010100E806CBBB69854097A8C19C7D143576B300D95C4695A8FB4B44911D96D243856E800058AABBF9EC3CBF44BE0AA152AC45FB57" ma:contentTypeVersion="1" ma:contentTypeDescription="" ma:contentTypeScope="" ma:versionID="983615e21fd08503ab3e0707b8a5a920">
  <xsd:schema xmlns:xsd="http://www.w3.org/2001/XMLSchema" xmlns:p="http://schemas.microsoft.com/office/2006/metadata/properties" xmlns:ns2="d089bc85-e410-4047-b5f6-43e049a84e01" targetNamespace="http://schemas.microsoft.com/office/2006/metadata/properties" ma:root="true" ma:fieldsID="36e1ff59ab90b4019d52962778438071" ns2:_="">
    <xsd:import namespace="d089bc85-e410-4047-b5f6-43e049a84e01"/>
    <xsd:element name="properties">
      <xsd:complexType>
        <xsd:sequence>
          <xsd:element name="documentManagement">
            <xsd:complexType>
              <xsd:all>
                <xsd:element ref="ns2:CorpDocument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089bc85-e410-4047-b5f6-43e049a84e01" elementFormDefault="qualified">
    <xsd:import namespace="http://schemas.microsoft.com/office/2006/documentManagement/types"/>
    <xsd:element name="CorpDocumentDescription" ma:index="8" nillable="true" ma:displayName="Brief Description" ma:internalName="CorpDocument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1180FA27-15FB-4F65-B6C0-ED3262BBCB4B}">
  <ds:schemaRefs>
    <ds:schemaRef ds:uri="http://schemas.openxmlformats.org/package/2006/metadata/core-properties"/>
    <ds:schemaRef ds:uri="http://purl.org/dc/dcmitype/"/>
    <ds:schemaRef ds:uri="d089bc85-e410-4047-b5f6-43e049a84e0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430074A-4C3F-417C-93B7-2015C73807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345E6E-5823-4B12-9CF4-27326A958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89bc85-e410-4047-b5f6-43e049a84e0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16_9_GB_Foods_Template-PNG</Template>
  <TotalTime>0</TotalTime>
  <Words>1369</Words>
  <Application>Microsoft Office PowerPoint</Application>
  <PresentationFormat>Panorámica</PresentationFormat>
  <Paragraphs>204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16_9_GB_Foods_Template-PNG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Template: 16_9_GBfoods</dc:title>
  <dc:creator>Garcia, Servando</dc:creator>
  <cp:lastModifiedBy>Arriaga, Elisa</cp:lastModifiedBy>
  <cp:revision>133</cp:revision>
  <dcterms:created xsi:type="dcterms:W3CDTF">2015-05-26T12:54:57Z</dcterms:created>
  <dcterms:modified xsi:type="dcterms:W3CDTF">2023-04-10T20:33:42Z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0x010100E806CBBB69854097A8C19C7D143576B300D95C4695A8FB4B44911D96D243856E800058AABBF9EC3CBF44BE0AA152AC45FB57</vt:lpwstr>
  </property>
  <property fmtid="{D5CDD505-2E9C-101B-9397-08002B2CF9AE}" pid="3" name="MSIP_Label_b953815a-ae20-4bc1-91c8-a019edc8b34f_Enabled">
    <vt:lpwstr>true</vt:lpwstr>
  </property>
  <property fmtid="{D5CDD505-2E9C-101B-9397-08002B2CF9AE}" pid="4" name="MSIP_Label_b953815a-ae20-4bc1-91c8-a019edc8b34f_SetDate">
    <vt:lpwstr>2023-04-10T20:32:04Z</vt:lpwstr>
  </property>
  <property fmtid="{D5CDD505-2E9C-101B-9397-08002B2CF9AE}" pid="5" name="MSIP_Label_b953815a-ae20-4bc1-91c8-a019edc8b34f_Method">
    <vt:lpwstr>Standard</vt:lpwstr>
  </property>
  <property fmtid="{D5CDD505-2E9C-101B-9397-08002B2CF9AE}" pid="6" name="MSIP_Label_b953815a-ae20-4bc1-91c8-a019edc8b34f_Name">
    <vt:lpwstr>Internal(With External)</vt:lpwstr>
  </property>
  <property fmtid="{D5CDD505-2E9C-101B-9397-08002B2CF9AE}" pid="7" name="MSIP_Label_b953815a-ae20-4bc1-91c8-a019edc8b34f_SiteId">
    <vt:lpwstr>e404e285-6ce2-49df-8319-090db24b60d4</vt:lpwstr>
  </property>
  <property fmtid="{D5CDD505-2E9C-101B-9397-08002B2CF9AE}" pid="8" name="MSIP_Label_b953815a-ae20-4bc1-91c8-a019edc8b34f_ActionId">
    <vt:lpwstr>45c87f86-4adb-4398-9c04-58c5274ba640</vt:lpwstr>
  </property>
  <property fmtid="{D5CDD505-2E9C-101B-9397-08002B2CF9AE}" pid="9" name="MSIP_Label_b953815a-ae20-4bc1-91c8-a019edc8b34f_ContentBits">
    <vt:lpwstr>0</vt:lpwstr>
  </property>
</Properties>
</file>