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00" r:id="rId5"/>
    <p:sldId id="392" r:id="rId6"/>
    <p:sldId id="408" r:id="rId7"/>
    <p:sldId id="391" r:id="rId8"/>
    <p:sldId id="397" r:id="rId9"/>
    <p:sldId id="389" r:id="rId10"/>
    <p:sldId id="411" r:id="rId11"/>
    <p:sldId id="409" r:id="rId12"/>
    <p:sldId id="405" r:id="rId13"/>
    <p:sldId id="400" r:id="rId14"/>
    <p:sldId id="399" r:id="rId15"/>
    <p:sldId id="401" r:id="rId16"/>
    <p:sldId id="410" r:id="rId17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ez, Pilar" initials="GP" lastIdx="1" clrIdx="0">
    <p:extLst>
      <p:ext uri="{19B8F6BF-5375-455C-9EA6-DF929625EA0E}">
        <p15:presenceInfo xmlns:p15="http://schemas.microsoft.com/office/powerpoint/2012/main" userId="S::pgonzalezma@gallinablancastar.com::79faeb3e-3578-4be6-9fc2-85b515113d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83C"/>
    <a:srgbClr val="FA3807"/>
    <a:srgbClr val="2E92B0"/>
    <a:srgbClr val="F8CBAD"/>
    <a:srgbClr val="FED7CD"/>
    <a:srgbClr val="9AAE04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0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9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A02F9-CDBA-425C-91CD-9CEC491BAC1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42340-0DB5-48E2-B0A1-9B8AD39743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5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/>
              <a:t> </a:t>
            </a:r>
          </a:p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42340-0DB5-48E2-B0A1-9B8AD3974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42340-0DB5-48E2-B0A1-9B8AD39743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2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42340-0DB5-48E2-B0A1-9B8AD39743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6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8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ma_6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5465"/>
            <a:ext cx="5772335" cy="732537"/>
          </a:xfrm>
          <a:prstGeom prst="rect">
            <a:avLst/>
          </a:prstGeom>
        </p:spPr>
      </p:pic>
      <p:sp>
        <p:nvSpPr>
          <p:cNvPr id="9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8223" y="1075479"/>
            <a:ext cx="10634671" cy="712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588223" y="2247949"/>
            <a:ext cx="10634671" cy="33908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67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/>
              <a:t>C</a:t>
            </a:r>
            <a:r>
              <a:rPr lang="en-US" dirty="0"/>
              <a:t>l</a:t>
            </a:r>
            <a:r>
              <a:rPr lang="es-ES_tradnl" dirty="0" err="1"/>
              <a:t>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s-ES_tradnl" dirty="0"/>
          </a:p>
        </p:txBody>
      </p:sp>
      <p:pic>
        <p:nvPicPr>
          <p:cNvPr id="6" name="Picture 5" descr="logo-GB-Food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166" y="233850"/>
            <a:ext cx="892441" cy="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8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.shutterstock_165815249-si[2]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-18578" r="3717" b="24583"/>
          <a:stretch/>
        </p:blipFill>
        <p:spPr>
          <a:xfrm flipH="1">
            <a:off x="-5" y="-1703980"/>
            <a:ext cx="12192001" cy="8561981"/>
          </a:xfrm>
          <a:prstGeom prst="rect">
            <a:avLst/>
          </a:prstGeom>
        </p:spPr>
      </p:pic>
      <p:pic>
        <p:nvPicPr>
          <p:cNvPr id="2" name="Picture 1" descr="imatges_plantilles_Taronja-Gris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72" y="0"/>
            <a:ext cx="12259739" cy="6858000"/>
          </a:xfrm>
          <a:prstGeom prst="rect">
            <a:avLst/>
          </a:prstGeom>
        </p:spPr>
      </p:pic>
      <p:sp>
        <p:nvSpPr>
          <p:cNvPr id="11" name="Marcador de texto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3147" y="428337"/>
            <a:ext cx="7248143" cy="10241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2" name="Marcador de texto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147" y="1554698"/>
            <a:ext cx="7248143" cy="288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smtClean="0"/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 to insert date</a:t>
            </a:r>
            <a:endParaRPr lang="es-ES_tradnl" dirty="0"/>
          </a:p>
        </p:txBody>
      </p:sp>
      <p:pic>
        <p:nvPicPr>
          <p:cNvPr id="9" name="Picture 8" descr="logo-GB-Foods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764" y="424071"/>
            <a:ext cx="2194208" cy="1130627"/>
          </a:xfrm>
          <a:prstGeom prst="rect">
            <a:avLst/>
          </a:prstGeom>
        </p:spPr>
      </p:pic>
      <p:sp>
        <p:nvSpPr>
          <p:cNvPr id="10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B76442CB-4759-FC47-99D5-D0A1C83F96A1}" type="slidenum">
              <a:rPr lang="en-US" sz="933">
                <a:solidFill>
                  <a:prstClr val="white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9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1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4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1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9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3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6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hyperlink" Target="mailto:APcontactcenter@thegbfoods.com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est.bsfactura.com/bsf-static/Portales/gallinablancar/resources/docs/EJEMPLO_UPLOAD_PROVEEDOR.TXT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683C"/>
                </a:solidFill>
              </a:rPr>
              <a:t>Invoicing Platform User Guide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3147" y="940408"/>
            <a:ext cx="2872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 (Cuerpo)"/>
              </a:rPr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310537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>
                <a:solidFill>
                  <a:srgbClr val="FF683C"/>
                </a:solidFill>
                <a:latin typeface="+mn-lt"/>
              </a:rPr>
              <a:t>Facturación –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Facturar</a:t>
            </a:r>
            <a:r>
              <a:rPr lang="en-US" sz="2800" dirty="0">
                <a:solidFill>
                  <a:srgbClr val="FF683C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pedido</a:t>
            </a:r>
            <a:endParaRPr lang="en-US" sz="2800" dirty="0">
              <a:solidFill>
                <a:srgbClr val="FF683C"/>
              </a:solidFill>
              <a:latin typeface="+mn-lt"/>
            </a:endParaRP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462105" y="721044"/>
            <a:ext cx="11406988" cy="5581282"/>
          </a:xfrm>
          <a:prstGeom prst="rect">
            <a:avLst/>
          </a:prstGeom>
        </p:spPr>
        <p:txBody>
          <a:bodyPr vert="horz" lIns="108000" tIns="0" rIns="72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B61AA453-E92B-4671-B4AD-8A9D84F963BF}"/>
              </a:ext>
            </a:extLst>
          </p:cNvPr>
          <p:cNvSpPr txBox="1">
            <a:spLocks/>
          </p:cNvSpPr>
          <p:nvPr/>
        </p:nvSpPr>
        <p:spPr>
          <a:xfrm>
            <a:off x="588223" y="1436780"/>
            <a:ext cx="11026544" cy="40875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519488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867" b="0" i="0" kern="1200" baseline="0">
                <a:solidFill>
                  <a:srgbClr val="55555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44168" indent="-324680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129872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1818208" indent="-259744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2337696" indent="-259744" algn="l" defTabSz="519488" rtl="0" eaLnBrk="1" latinLnBrk="0" hangingPunct="1">
              <a:spcBef>
                <a:spcPct val="20000"/>
              </a:spcBef>
              <a:buFont typeface="Arial"/>
              <a:buChar char="»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2857185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6pPr>
            <a:lvl7pPr marL="3376673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7pPr>
            <a:lvl8pPr marL="389616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8pPr>
            <a:lvl9pPr marL="4415650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9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600" b="1" dirty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Una </a:t>
            </a:r>
            <a:r>
              <a:rPr lang="en-US" sz="1600" dirty="0" err="1">
                <a:solidFill>
                  <a:schemeClr val="tx1"/>
                </a:solidFill>
              </a:rPr>
              <a:t>vez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hayas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seleccionado</a:t>
            </a:r>
            <a:r>
              <a:rPr lang="en-US" sz="1600" dirty="0">
                <a:solidFill>
                  <a:schemeClr val="tx1"/>
                </a:solidFill>
              </a:rPr>
              <a:t> el </a:t>
            </a:r>
            <a:r>
              <a:rPr lang="en-US" sz="1600" dirty="0" err="1">
                <a:solidFill>
                  <a:schemeClr val="tx1"/>
                </a:solidFill>
              </a:rPr>
              <a:t>pedido</a:t>
            </a:r>
            <a:r>
              <a:rPr lang="en-US" sz="1600" dirty="0">
                <a:solidFill>
                  <a:schemeClr val="tx1"/>
                </a:solidFill>
              </a:rPr>
              <a:t> para </a:t>
            </a:r>
            <a:r>
              <a:rPr lang="en-US" sz="1600" dirty="0" err="1">
                <a:solidFill>
                  <a:schemeClr val="tx1"/>
                </a:solidFill>
              </a:rPr>
              <a:t>facturar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desde</a:t>
            </a:r>
            <a:r>
              <a:rPr lang="en-US" sz="1600" dirty="0">
                <a:solidFill>
                  <a:schemeClr val="tx1"/>
                </a:solidFill>
              </a:rPr>
              <a:t> el </a:t>
            </a:r>
            <a:r>
              <a:rPr lang="en-US" sz="1600" dirty="0" err="1">
                <a:solidFill>
                  <a:schemeClr val="tx1"/>
                </a:solidFill>
              </a:rPr>
              <a:t>formulario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podrás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añadir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lineas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adicionales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Selecciona</a:t>
            </a:r>
            <a:r>
              <a:rPr lang="en-US" dirty="0">
                <a:solidFill>
                  <a:schemeClr val="tx1"/>
                </a:solidFill>
              </a:rPr>
              <a:t> 								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Añade</a:t>
            </a:r>
            <a:r>
              <a:rPr lang="en-US" sz="1800" dirty="0">
                <a:solidFill>
                  <a:schemeClr val="tx1"/>
                </a:solidFill>
              </a:rPr>
              <a:t> los </a:t>
            </a:r>
            <a:r>
              <a:rPr lang="en-US" sz="1800" dirty="0" err="1">
                <a:solidFill>
                  <a:schemeClr val="tx1"/>
                </a:solidFill>
              </a:rPr>
              <a:t>datos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obligatorios</a:t>
            </a:r>
            <a:r>
              <a:rPr lang="en-US" sz="1800" dirty="0">
                <a:solidFill>
                  <a:schemeClr val="tx1"/>
                </a:solidFill>
              </a:rPr>
              <a:t> (*) </a:t>
            </a:r>
            <a:r>
              <a:rPr lang="en-US" sz="1800" dirty="0" err="1">
                <a:solidFill>
                  <a:schemeClr val="tx1"/>
                </a:solidFill>
              </a:rPr>
              <a:t>relativos</a:t>
            </a:r>
            <a:r>
              <a:rPr lang="en-US" sz="1800" dirty="0">
                <a:solidFill>
                  <a:schemeClr val="tx1"/>
                </a:solidFill>
              </a:rPr>
              <a:t> al Porte/</a:t>
            </a:r>
            <a:r>
              <a:rPr lang="en-US" sz="1800" dirty="0" err="1">
                <a:solidFill>
                  <a:schemeClr val="tx1"/>
                </a:solidFill>
              </a:rPr>
              <a:t>Gasto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adicional</a:t>
            </a:r>
            <a:r>
              <a:rPr lang="en-US" sz="1800" dirty="0">
                <a:solidFill>
                  <a:schemeClr val="tx1"/>
                </a:solidFill>
              </a:rPr>
              <a:t>. Indica </a:t>
            </a:r>
            <a:r>
              <a:rPr lang="en-US" sz="1800" dirty="0" err="1">
                <a:solidFill>
                  <a:schemeClr val="tx1"/>
                </a:solidFill>
              </a:rPr>
              <a:t>misma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posición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pedido</a:t>
            </a:r>
            <a:r>
              <a:rPr lang="en-US" sz="1800" dirty="0">
                <a:solidFill>
                  <a:schemeClr val="tx1"/>
                </a:solidFill>
              </a:rPr>
              <a:t> y </a:t>
            </a:r>
            <a:r>
              <a:rPr lang="en-US" sz="1800" dirty="0" err="1">
                <a:solidFill>
                  <a:schemeClr val="tx1"/>
                </a:solidFill>
              </a:rPr>
              <a:t>Nro</a:t>
            </a:r>
            <a:r>
              <a:rPr lang="en-US" sz="1800" dirty="0">
                <a:solidFill>
                  <a:schemeClr val="tx1"/>
                </a:solidFill>
              </a:rPr>
              <a:t>. De material que </a:t>
            </a:r>
            <a:r>
              <a:rPr lang="en-US" sz="1800" dirty="0" err="1">
                <a:solidFill>
                  <a:schemeClr val="tx1"/>
                </a:solidFill>
              </a:rPr>
              <a:t>aparece</a:t>
            </a:r>
            <a:r>
              <a:rPr lang="en-US" sz="1800" dirty="0">
                <a:solidFill>
                  <a:schemeClr val="tx1"/>
                </a:solidFill>
              </a:rPr>
              <a:t> en el </a:t>
            </a:r>
            <a:r>
              <a:rPr lang="en-US" sz="1800" dirty="0" err="1">
                <a:solidFill>
                  <a:schemeClr val="tx1"/>
                </a:solidFill>
              </a:rPr>
              <a:t>pedido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Pulsa “enviar factura” una vez haya cargado y validado todos los datos a facturar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A0A2DA-742E-4288-8CFD-67B8951D9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63" y="5419638"/>
            <a:ext cx="1512215" cy="50865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75165E-B25C-45BA-A062-48708D466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835" y="2114929"/>
            <a:ext cx="2755282" cy="4572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78603D9-FC61-4B53-9493-A990D5D26228}"/>
              </a:ext>
            </a:extLst>
          </p:cNvPr>
          <p:cNvPicPr/>
          <p:nvPr/>
        </p:nvPicPr>
        <p:blipFill rotWithShape="1">
          <a:blip r:embed="rId4"/>
          <a:srcRect l="1690" t="49888" r="2674" b="19949"/>
          <a:stretch/>
        </p:blipFill>
        <p:spPr bwMode="auto">
          <a:xfrm>
            <a:off x="832500" y="3365500"/>
            <a:ext cx="7005940" cy="1829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C5174157-36EB-4031-98C1-63486BD22A97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Incluir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portes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adicionales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D6AAA0F-870D-4EAB-8707-AE0CF645D03D}"/>
              </a:ext>
            </a:extLst>
          </p:cNvPr>
          <p:cNvPicPr/>
          <p:nvPr/>
        </p:nvPicPr>
        <p:blipFill rotWithShape="1">
          <a:blip r:embed="rId5"/>
          <a:srcRect t="29691" r="11451" b="66533"/>
          <a:stretch/>
        </p:blipFill>
        <p:spPr bwMode="auto">
          <a:xfrm>
            <a:off x="248752" y="1325006"/>
            <a:ext cx="11499807" cy="275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152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CCA75ED2-35C7-4F2B-BBD6-D60E9A34A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8" y="5544198"/>
            <a:ext cx="10782300" cy="1285875"/>
          </a:xfrm>
          <a:prstGeom prst="rect">
            <a:avLst/>
          </a:prstGeom>
        </p:spPr>
      </p:pic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GB" sz="2800" dirty="0">
                <a:solidFill>
                  <a:srgbClr val="FF683C"/>
                </a:solidFill>
                <a:latin typeface="+mn-lt"/>
              </a:rPr>
              <a:t>Invoicing - Uploading files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8575B4-D412-4128-8529-10C812F56B34}"/>
              </a:ext>
            </a:extLst>
          </p:cNvPr>
          <p:cNvSpPr txBox="1"/>
          <p:nvPr/>
        </p:nvSpPr>
        <p:spPr>
          <a:xfrm>
            <a:off x="109455" y="2190757"/>
            <a:ext cx="7950200" cy="256863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lvl="0" defTabSz="519488">
              <a:lnSpc>
                <a:spcPct val="100000"/>
              </a:lnSpc>
              <a:defRPr/>
            </a:pPr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have to use one of the available formats to send your invoice from "File Upload".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B5CCC69-DC63-43BE-9A17-51A777B27DE3}"/>
              </a:ext>
            </a:extLst>
          </p:cNvPr>
          <p:cNvSpPr txBox="1"/>
          <p:nvPr/>
        </p:nvSpPr>
        <p:spPr>
          <a:xfrm>
            <a:off x="248752" y="2560431"/>
            <a:ext cx="11206648" cy="402204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		, choose the file and click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CC81F4-D217-4860-9903-DEA9C2D3002B}"/>
              </a:ext>
            </a:extLst>
          </p:cNvPr>
          <p:cNvSpPr txBox="1"/>
          <p:nvPr/>
        </p:nvSpPr>
        <p:spPr>
          <a:xfrm>
            <a:off x="198383" y="5141994"/>
            <a:ext cx="11206648" cy="402204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uploaded, you can check the file loading status from the menu.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83CE3C8E-DF75-48CF-A3F4-5C47F23E7A8B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GB" sz="20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invoice in the “Upload File” mode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0BBA6C8-6E27-411A-BD62-2184EAC51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3" y="1026123"/>
            <a:ext cx="6777841" cy="43664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1794BB9A-B2B0-44AF-A4C6-684F34A66719}"/>
              </a:ext>
            </a:extLst>
          </p:cNvPr>
          <p:cNvSpPr/>
          <p:nvPr/>
        </p:nvSpPr>
        <p:spPr>
          <a:xfrm>
            <a:off x="5862043" y="1018954"/>
            <a:ext cx="978363" cy="430242"/>
          </a:xfrm>
          <a:prstGeom prst="rect">
            <a:avLst/>
          </a:prstGeom>
          <a:noFill/>
          <a:ln w="28575">
            <a:solidFill>
              <a:srgbClr val="FF6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6AAD1C6-99E1-4059-B84E-0F2BDA30B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16" t="40524" r="45548" b="52317"/>
          <a:stretch/>
        </p:blipFill>
        <p:spPr>
          <a:xfrm>
            <a:off x="5852076" y="1465704"/>
            <a:ext cx="1906371" cy="4907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3BE856-7D1E-4667-A3B2-C5E1E4D85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484" y="2540467"/>
            <a:ext cx="1178883" cy="4391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C30D0C-1088-4A4C-ADF0-444F051BB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497" y="2560431"/>
            <a:ext cx="1215438" cy="4391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095017-6D4A-49BF-BD2B-4F8C70842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171" y="1626056"/>
            <a:ext cx="3248025" cy="146685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89A6CAB-E49B-4970-A3C7-394B97F8D6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55" y="3568994"/>
            <a:ext cx="11944350" cy="104775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E4082CB-7710-4CBB-A67F-B71706B5C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16" t="46620" r="45400" b="47512"/>
          <a:stretch/>
        </p:blipFill>
        <p:spPr>
          <a:xfrm>
            <a:off x="6351224" y="5200838"/>
            <a:ext cx="1924499" cy="4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7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4E0BBD-921C-42BD-8229-11CB0741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9" y="2080582"/>
            <a:ext cx="10692065" cy="208864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E2194C1-9782-4261-BC79-788D68FD35A4}"/>
              </a:ext>
            </a:extLst>
          </p:cNvPr>
          <p:cNvSpPr txBox="1"/>
          <p:nvPr/>
        </p:nvSpPr>
        <p:spPr>
          <a:xfrm>
            <a:off x="363771" y="5938951"/>
            <a:ext cx="11379200" cy="42109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			once the invoice loads and check all the information on the invoice.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GB" sz="2800" dirty="0">
                <a:solidFill>
                  <a:srgbClr val="FF683C"/>
                </a:solidFill>
                <a:latin typeface="+mn-lt"/>
              </a:rPr>
              <a:t>Invoicing – Logistic Services Invoice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1B2461-7EA6-47A6-9157-6705B29A3A2E}"/>
              </a:ext>
            </a:extLst>
          </p:cNvPr>
          <p:cNvSpPr txBox="1"/>
          <p:nvPr/>
        </p:nvSpPr>
        <p:spPr>
          <a:xfrm>
            <a:off x="8151463" y="1942890"/>
            <a:ext cx="1364108" cy="369332"/>
          </a:xfrm>
          <a:prstGeom prst="rect">
            <a:avLst/>
          </a:prstGeom>
          <a:noFill/>
          <a:ln w="38100">
            <a:solidFill>
              <a:srgbClr val="FF683C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95CFDC-207F-4027-863E-D1449C4DC5AA}"/>
              </a:ext>
            </a:extLst>
          </p:cNvPr>
          <p:cNvSpPr txBox="1"/>
          <p:nvPr/>
        </p:nvSpPr>
        <p:spPr>
          <a:xfrm>
            <a:off x="248752" y="1703428"/>
            <a:ext cx="11206648" cy="402204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Purchasing company.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FA9B082-9767-4CBF-A53C-E2A54FE44E6E}"/>
              </a:ext>
            </a:extLst>
          </p:cNvPr>
          <p:cNvSpPr txBox="1"/>
          <p:nvPr/>
        </p:nvSpPr>
        <p:spPr>
          <a:xfrm>
            <a:off x="330839" y="4438915"/>
            <a:ext cx="11379200" cy="42109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type of invoice (Invoice or Credit Note) and provide additional header information.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084092B-297F-4870-8714-09B8F7573DCB}"/>
              </a:ext>
            </a:extLst>
          </p:cNvPr>
          <p:cNvSpPr txBox="1"/>
          <p:nvPr/>
        </p:nvSpPr>
        <p:spPr>
          <a:xfrm>
            <a:off x="363771" y="4967081"/>
            <a:ext cx="9151800" cy="34666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 lvl="1">
              <a:lnSpc>
                <a:spcPct val="150000"/>
              </a:lnSpc>
            </a:pPr>
            <a:endParaRPr lang="es-ES" sz="1600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BEA7A81-D2BF-48BF-A20A-DC87E2DCA63C}"/>
              </a:ext>
            </a:extLst>
          </p:cNvPr>
          <p:cNvSpPr txBox="1"/>
          <p:nvPr/>
        </p:nvSpPr>
        <p:spPr>
          <a:xfrm>
            <a:off x="363771" y="5006205"/>
            <a:ext cx="11379200" cy="82567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Manually enter the order 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confirmed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Gbfoods, 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purchased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goods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required information from the form (*). Enter “10” in the “Order position” field and 400000 in the “Article no.” field. 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47B6EEB9-8D5A-4C02-A5BB-BCD7711959A1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720928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GB" sz="20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invoice in “Logistic Services mode” (exclusively for logistic providers without an order in the platform).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BA0F33A-2B1C-4929-A1F5-2E886E10F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3" y="1026123"/>
            <a:ext cx="6777841" cy="43664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0E31428-B4E2-4D52-8484-980B2A9BEC6E}"/>
              </a:ext>
            </a:extLst>
          </p:cNvPr>
          <p:cNvSpPr/>
          <p:nvPr/>
        </p:nvSpPr>
        <p:spPr>
          <a:xfrm>
            <a:off x="5862043" y="1018954"/>
            <a:ext cx="978363" cy="430242"/>
          </a:xfrm>
          <a:prstGeom prst="rect">
            <a:avLst/>
          </a:prstGeom>
          <a:noFill/>
          <a:ln w="28575">
            <a:solidFill>
              <a:srgbClr val="FF6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AFF58AB-50D7-4C77-89DE-9AD10B808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16" t="35835" r="45548" b="57615"/>
          <a:stretch/>
        </p:blipFill>
        <p:spPr>
          <a:xfrm>
            <a:off x="5852076" y="1455588"/>
            <a:ext cx="1906371" cy="4489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2E2BBC5-819D-48E4-AB08-4408752A9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499" y="5916134"/>
            <a:ext cx="17621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GB" sz="2800" dirty="0">
                <a:solidFill>
                  <a:srgbClr val="FF683C"/>
                </a:solidFill>
                <a:latin typeface="+mn-lt"/>
              </a:rPr>
              <a:t>Definitions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of concepts on the platform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05026C-F4DC-4B1C-9F40-5F4AC887350F}"/>
              </a:ext>
            </a:extLst>
          </p:cNvPr>
          <p:cNvSpPr txBox="1"/>
          <p:nvPr/>
        </p:nvSpPr>
        <p:spPr>
          <a:xfrm>
            <a:off x="27631" y="1038364"/>
            <a:ext cx="11841462" cy="5362436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lvl="0"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Buyer</a:t>
            </a:r>
            <a:r>
              <a:rPr lang="en-GB" sz="1600" dirty="0"/>
              <a:t> – Company that receives the invoice.</a:t>
            </a:r>
          </a:p>
          <a:p>
            <a:pPr lvl="0"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Seller</a:t>
            </a:r>
            <a:r>
              <a:rPr lang="en-GB" sz="1600" dirty="0"/>
              <a:t> – Company that issues the invoice.</a:t>
            </a:r>
          </a:p>
          <a:p>
            <a:pPr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User </a:t>
            </a:r>
            <a:r>
              <a:rPr lang="en-GB" sz="1600" dirty="0"/>
              <a:t>– Person who accesses the platform.</a:t>
            </a:r>
          </a:p>
          <a:p>
            <a:pPr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Company details </a:t>
            </a:r>
            <a:r>
              <a:rPr lang="en-GB" sz="1600" dirty="0"/>
              <a:t>– Company that issues the invoice.</a:t>
            </a:r>
          </a:p>
          <a:p>
            <a:pPr lvl="0"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Company profile</a:t>
            </a:r>
            <a:r>
              <a:rPr lang="en-GB" sz="1600" dirty="0"/>
              <a:t> – Type of access activated on the platform. </a:t>
            </a:r>
          </a:p>
          <a:p>
            <a:pPr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Full profile </a:t>
            </a:r>
            <a:r>
              <a:rPr lang="en-GB" sz="1600" dirty="0"/>
              <a:t>– Access that makes it possible to check order status, invoice status, and send invoices through the platform.</a:t>
            </a:r>
          </a:p>
          <a:p>
            <a:pPr lvl="0"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Logistic services invoice </a:t>
            </a:r>
            <a:r>
              <a:rPr lang="en-GB" sz="1600" dirty="0"/>
              <a:t>– Delivery method for logistic providers who do not have an order in the platform.</a:t>
            </a:r>
          </a:p>
          <a:p>
            <a:pPr lvl="0"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Purchase Order number (PO)</a:t>
            </a:r>
            <a:r>
              <a:rPr lang="en-GB" sz="1600" dirty="0"/>
              <a:t> – Information that will be provided by the person who requests the services and/or products, and which includes the concept to invoice.</a:t>
            </a:r>
          </a:p>
          <a:p>
            <a:pPr lvl="0"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Order item</a:t>
            </a:r>
            <a:r>
              <a:rPr lang="en-GB" sz="1600" dirty="0"/>
              <a:t> – The order may contain several items/lines with various services and/or products.</a:t>
            </a:r>
          </a:p>
          <a:p>
            <a:pPr lvl="0"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Article number</a:t>
            </a:r>
            <a:r>
              <a:rPr lang="en-GB" sz="1600" dirty="0"/>
              <a:t> – GBfoods code corresponding to the material (product) or service included in the order.</a:t>
            </a:r>
          </a:p>
          <a:p>
            <a:pPr lvl="0"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Rejected invoices </a:t>
            </a:r>
            <a:r>
              <a:rPr lang="en-GB" sz="1600" dirty="0"/>
              <a:t>– Invoices that were not sent due to a formatting error. They can be found in the Invoices/Rejected section</a:t>
            </a:r>
          </a:p>
          <a:p>
            <a:pPr lvl="0"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Reverse factoring </a:t>
            </a:r>
            <a:r>
              <a:rPr lang="en-GB" sz="1600" dirty="0"/>
              <a:t>– Payment method that offers the possibility of advanced payment of your confirmed invoices by GBfoods</a:t>
            </a:r>
          </a:p>
          <a:p>
            <a:pPr lvl="0" indent="90488">
              <a:lnSpc>
                <a:spcPct val="150000"/>
              </a:lnSpc>
            </a:pPr>
            <a:endParaRPr lang="es-ES" sz="1600" dirty="0"/>
          </a:p>
          <a:p>
            <a:pPr lvl="0" indent="90488">
              <a:lnSpc>
                <a:spcPct val="150000"/>
              </a:lnSpc>
            </a:pPr>
            <a:endParaRPr lang="es-ES" sz="1600" dirty="0"/>
          </a:p>
          <a:p>
            <a:pPr lvl="0" indent="90488">
              <a:lnSpc>
                <a:spcPct val="150000"/>
              </a:lnSpc>
            </a:pPr>
            <a:endParaRPr lang="es-ES" sz="1600" dirty="0"/>
          </a:p>
          <a:p>
            <a:pPr lvl="0" indent="90488">
              <a:lnSpc>
                <a:spcPct val="150000"/>
              </a:lnSpc>
            </a:pPr>
            <a:endParaRPr lang="es-ES" sz="1600" b="1" dirty="0">
              <a:solidFill>
                <a:srgbClr val="FC502E"/>
              </a:solidFill>
            </a:endParaRPr>
          </a:p>
          <a:p>
            <a:pPr lvl="0" indent="90488">
              <a:lnSpc>
                <a:spcPct val="150000"/>
              </a:lnSpc>
            </a:pPr>
            <a:endParaRPr lang="es-ES" sz="1600" b="1" dirty="0">
              <a:solidFill>
                <a:srgbClr val="FC502E"/>
              </a:solidFill>
            </a:endParaRPr>
          </a:p>
          <a:p>
            <a:pPr lvl="0" indent="90488">
              <a:lnSpc>
                <a:spcPct val="150000"/>
              </a:lnSpc>
            </a:pPr>
            <a:endParaRPr lang="en-US" sz="1600" b="1" dirty="0">
              <a:solidFill>
                <a:srgbClr val="FC502E"/>
              </a:solidFill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7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 err="1">
                <a:solidFill>
                  <a:srgbClr val="FF683C"/>
                </a:solidFill>
              </a:rPr>
              <a:t>Índice</a:t>
            </a:r>
            <a:endParaRPr lang="en-US" sz="2800" dirty="0">
              <a:solidFill>
                <a:srgbClr val="FF683C"/>
              </a:solidFill>
            </a:endParaRP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326345" y="676247"/>
            <a:ext cx="11539309" cy="4938010"/>
          </a:xfrm>
          <a:prstGeom prst="rect">
            <a:avLst/>
          </a:prstGeom>
        </p:spPr>
        <p:txBody>
          <a:bodyPr vert="horz" lIns="108000" tIns="0" rIns="72000" bIns="0" rtlCol="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683C"/>
                </a:solidFill>
                <a:latin typeface="+mn-lt"/>
                <a:cs typeface="Calibri bold" panose="020F0702030404030204" pitchFamily="34" charset="0"/>
                <a:hlinkClick r:id="rId2" action="ppaction://hlinksldjump"/>
              </a:rPr>
              <a:t>Register on the Platform</a:t>
            </a:r>
            <a:endParaRPr lang="en-US" sz="2000" dirty="0">
              <a:solidFill>
                <a:srgbClr val="FF683C"/>
              </a:solidFill>
              <a:latin typeface="+mn-lt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683C"/>
                </a:solidFill>
                <a:latin typeface="+mn-lt"/>
                <a:cs typeface="Calibri bold" panose="020F0702030404030204" pitchFamily="34" charset="0"/>
                <a:hlinkClick r:id="rId3" action="ppaction://hlinksldjump"/>
              </a:rPr>
              <a:t>Vendor profile</a:t>
            </a:r>
            <a:endParaRPr lang="en-US" sz="2000" dirty="0">
              <a:solidFill>
                <a:srgbClr val="FF683C"/>
              </a:solidFill>
              <a:latin typeface="+mn-lt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FF683C"/>
                </a:solidFill>
                <a:latin typeface="+mn-lt"/>
                <a:hlinkClick r:id="rId4" action="ppaction://hlinksldjump"/>
              </a:rPr>
              <a:t>Orders_ View/Invoice orders</a:t>
            </a:r>
            <a:endParaRPr lang="en-GB" sz="2000" dirty="0">
              <a:solidFill>
                <a:srgbClr val="FF683C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solidFill>
                  <a:srgbClr val="FF683C"/>
                </a:solidFill>
                <a:latin typeface="+mn-lt"/>
                <a:hlinkClick r:id="rId5" action="ppaction://hlinksldjump"/>
              </a:rPr>
              <a:t>Invoices_View</a:t>
            </a:r>
            <a:r>
              <a:rPr lang="en-GB" sz="2000" dirty="0">
                <a:solidFill>
                  <a:srgbClr val="FF683C"/>
                </a:solidFill>
                <a:latin typeface="+mn-lt"/>
                <a:hlinkClick r:id="rId5" action="ppaction://hlinksldjump"/>
              </a:rPr>
              <a:t> Invoices</a:t>
            </a:r>
            <a:endParaRPr lang="en-GB" sz="2000" dirty="0">
              <a:solidFill>
                <a:srgbClr val="FF683C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solidFill>
                  <a:srgbClr val="FF683C"/>
                </a:solidFill>
                <a:latin typeface="+mn-lt"/>
                <a:hlinkClick r:id="rId6" action="ppaction://hlinksldjump"/>
              </a:rPr>
              <a:t>invoices_Rejected</a:t>
            </a:r>
            <a:endParaRPr lang="en-GB" sz="2000" dirty="0">
              <a:solidFill>
                <a:srgbClr val="FF683C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FF683C"/>
                </a:solidFill>
                <a:latin typeface="+mn-lt"/>
                <a:hlinkClick r:id="rId7" action="ppaction://hlinksldjump"/>
              </a:rPr>
              <a:t>Invoicing</a:t>
            </a:r>
            <a:endParaRPr lang="en-GB" sz="2000" dirty="0">
              <a:solidFill>
                <a:srgbClr val="FF683C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FF683C"/>
                </a:solidFill>
                <a:latin typeface="+mn-lt"/>
                <a:hlinkClick r:id="rId8" action="ppaction://hlinksldjump"/>
              </a:rPr>
              <a:t>Invoicing - Invoice order</a:t>
            </a:r>
            <a:endParaRPr lang="en-GB" sz="2000" dirty="0">
              <a:solidFill>
                <a:srgbClr val="FF683C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FF683C"/>
                </a:solidFill>
                <a:latin typeface="+mn-lt"/>
                <a:hlinkClick r:id="rId9" action="ppaction://hlinksldjump"/>
              </a:rPr>
              <a:t>Invoicing - Uploading files</a:t>
            </a:r>
            <a:endParaRPr lang="en-GB" sz="2000" dirty="0">
              <a:solidFill>
                <a:srgbClr val="FF683C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FF683C"/>
                </a:solidFill>
                <a:latin typeface="+mn-lt"/>
                <a:hlinkClick r:id="rId10" action="ppaction://hlinksldjump"/>
              </a:rPr>
              <a:t>Invoicing – Logistic Services Invoice</a:t>
            </a:r>
            <a:endParaRPr lang="en-GB" sz="2000" dirty="0">
              <a:solidFill>
                <a:srgbClr val="FF683C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FF683C"/>
                </a:solidFill>
                <a:latin typeface="+mn-lt"/>
                <a:hlinkClick r:id="rId11" action="ppaction://hlinksldjump"/>
              </a:rPr>
              <a:t>Definitions</a:t>
            </a:r>
            <a:endParaRPr lang="en-GB" sz="2000" dirty="0">
              <a:solidFill>
                <a:srgbClr val="FF683C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alibri (Cuerpo)"/>
              <a:cs typeface="Calibri bold" panose="020F0702030404030204" pitchFamily="34" charset="0"/>
            </a:endParaRPr>
          </a:p>
          <a:p>
            <a:pPr>
              <a:lnSpc>
                <a:spcPct val="150000"/>
              </a:lnSpc>
            </a:pPr>
            <a:endParaRPr lang="es-ES" sz="1800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626395-A549-4FD3-AFF1-DFDA9E668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2" b="2194"/>
          <a:stretch/>
        </p:blipFill>
        <p:spPr>
          <a:xfrm>
            <a:off x="1196581" y="2983688"/>
            <a:ext cx="9798838" cy="3849260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174279" y="1122625"/>
            <a:ext cx="11811649" cy="1791194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latin typeface="calibri (Cuerpo)"/>
                <a:cs typeface="Calibri bold" panose="020F0702030404030204" pitchFamily="34" charset="0"/>
              </a:rPr>
              <a:t> Tax information of the company issuing the invoice</a:t>
            </a:r>
          </a:p>
          <a:p>
            <a:pPr>
              <a:lnSpc>
                <a:spcPct val="100000"/>
              </a:lnSpc>
            </a:pPr>
            <a:r>
              <a:rPr lang="en-GB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       Company profile: Choose the type of access to the platform.  </a:t>
            </a:r>
          </a:p>
          <a:p>
            <a:pPr>
              <a:lnSpc>
                <a:spcPct val="100000"/>
              </a:lnSpc>
            </a:pPr>
            <a:r>
              <a:rPr lang="en-GB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Full access* can be activated or deactivated. </a:t>
            </a:r>
            <a:r>
              <a:rPr lang="en-GB" sz="1800" dirty="0">
                <a:latin typeface="calibri (Cuerpo)"/>
                <a:cs typeface="Calibri bold" panose="020F0702030404030204" pitchFamily="34" charset="0"/>
              </a:rPr>
              <a:t>Both types of access offer invoice status display and payment date function.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GB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	Full access: (1) Send invoice (2) Display orders (3) Display invoice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GB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	Full access deactivated: (3) Display invoice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GB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Platform user details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DC21AD9-9827-4127-93AC-1A73BB8C759C}"/>
              </a:ext>
            </a:extLst>
          </p:cNvPr>
          <p:cNvSpPr txBox="1">
            <a:spLocks/>
          </p:cNvSpPr>
          <p:nvPr/>
        </p:nvSpPr>
        <p:spPr>
          <a:xfrm>
            <a:off x="174278" y="210691"/>
            <a:ext cx="10319900" cy="46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933" b="1" i="0" kern="1200" baseline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9488">
              <a:defRPr/>
            </a:pPr>
            <a:r>
              <a:rPr lang="en-GB" sz="2800" dirty="0">
                <a:solidFill>
                  <a:srgbClr val="FF683C"/>
                </a:solidFill>
                <a:latin typeface="+mn-lt"/>
              </a:rPr>
              <a:t>Register on the Platform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48000D9D-BF7C-485B-899A-1DE28929F653}"/>
              </a:ext>
            </a:extLst>
          </p:cNvPr>
          <p:cNvSpPr/>
          <p:nvPr/>
        </p:nvSpPr>
        <p:spPr>
          <a:xfrm>
            <a:off x="4086137" y="2792740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1</a:t>
            </a: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1F2EDC47-69DB-4C9F-BE4C-08E90F698839}"/>
              </a:ext>
            </a:extLst>
          </p:cNvPr>
          <p:cNvSpPr/>
          <p:nvPr/>
        </p:nvSpPr>
        <p:spPr>
          <a:xfrm>
            <a:off x="8742015" y="2767688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2</a:t>
            </a: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26F8D23A-4A84-4F7B-8EF4-BACC8AB73201}"/>
              </a:ext>
            </a:extLst>
          </p:cNvPr>
          <p:cNvSpPr/>
          <p:nvPr/>
        </p:nvSpPr>
        <p:spPr>
          <a:xfrm>
            <a:off x="206072" y="1125689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1</a:t>
            </a: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9C15B8BB-A8A8-470A-8BBB-9E6CC92608B6}"/>
              </a:ext>
            </a:extLst>
          </p:cNvPr>
          <p:cNvSpPr/>
          <p:nvPr/>
        </p:nvSpPr>
        <p:spPr>
          <a:xfrm>
            <a:off x="344331" y="2682530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2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EB5D4995-B7F9-4C7C-8A58-A3977EAED831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354145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 your company and user access in the platform.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BE8B2ED4-4931-4F51-81EB-50EEA360C1B0}"/>
              </a:ext>
            </a:extLst>
          </p:cNvPr>
          <p:cNvSpPr/>
          <p:nvPr/>
        </p:nvSpPr>
        <p:spPr>
          <a:xfrm>
            <a:off x="319668" y="1473062"/>
            <a:ext cx="288000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/>
              <a:t>*</a:t>
            </a: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B0B97357-FEB8-4C4A-8D98-ACCE304066A8}"/>
              </a:ext>
            </a:extLst>
          </p:cNvPr>
          <p:cNvSpPr/>
          <p:nvPr/>
        </p:nvSpPr>
        <p:spPr>
          <a:xfrm>
            <a:off x="1527402" y="5735375"/>
            <a:ext cx="288000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5047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32D8186B-DF8F-4B3D-BBC6-73855808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719" y="1975154"/>
            <a:ext cx="5924550" cy="36290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C8A9195-E025-49F1-99F6-DA515251A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03"/>
          <a:stretch/>
        </p:blipFill>
        <p:spPr>
          <a:xfrm>
            <a:off x="235686" y="4359057"/>
            <a:ext cx="1755952" cy="20478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F2AAAB7-C7D4-4BD7-95C4-9D06C1EE8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78" y="1773947"/>
            <a:ext cx="4762500" cy="2571750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GB" sz="2800">
                <a:solidFill>
                  <a:srgbClr val="FF683C"/>
                </a:solidFill>
                <a:latin typeface="+mn-lt"/>
              </a:rPr>
              <a:t>Vendor Profile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7E0253A-D9EF-4502-AFBD-0A587B704FFC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GB" sz="20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company and user details</a:t>
            </a:r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6C960495-47A7-4594-AC84-5E2D2E8B79E9}"/>
              </a:ext>
            </a:extLst>
          </p:cNvPr>
          <p:cNvSpPr/>
          <p:nvPr/>
        </p:nvSpPr>
        <p:spPr>
          <a:xfrm>
            <a:off x="1682727" y="2011559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*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77AD768-1FA1-485D-B3BA-5C4E16AEBD37}"/>
              </a:ext>
            </a:extLst>
          </p:cNvPr>
          <p:cNvSpPr txBox="1"/>
          <p:nvPr/>
        </p:nvSpPr>
        <p:spPr>
          <a:xfrm>
            <a:off x="5972426" y="1555215"/>
            <a:ext cx="4710446" cy="753096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08528AF7-409B-4624-8E9F-A1DD1F15272D}"/>
              </a:ext>
            </a:extLst>
          </p:cNvPr>
          <p:cNvSpPr/>
          <p:nvPr/>
        </p:nvSpPr>
        <p:spPr>
          <a:xfrm>
            <a:off x="1528271" y="5434033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*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259144C-5BF4-495C-99FC-A54B1E41B825}"/>
              </a:ext>
            </a:extLst>
          </p:cNvPr>
          <p:cNvSpPr txBox="1"/>
          <p:nvPr/>
        </p:nvSpPr>
        <p:spPr>
          <a:xfrm>
            <a:off x="1810255" y="5344668"/>
            <a:ext cx="3821776" cy="1577294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All information can be changed except for the  Tax Identification Number.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The company will need to register on the platform again to change the Tax ID</a:t>
            </a:r>
          </a:p>
        </p:txBody>
      </p: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9E79B8D4-2B3D-4D69-9E1A-51335DA9114A}"/>
              </a:ext>
            </a:extLst>
          </p:cNvPr>
          <p:cNvSpPr/>
          <p:nvPr/>
        </p:nvSpPr>
        <p:spPr>
          <a:xfrm>
            <a:off x="7430201" y="3307045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1        </a:t>
            </a:r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23B367B4-2137-49D9-B00A-005F445F74E4}"/>
              </a:ext>
            </a:extLst>
          </p:cNvPr>
          <p:cNvSpPr/>
          <p:nvPr/>
        </p:nvSpPr>
        <p:spPr>
          <a:xfrm>
            <a:off x="7430202" y="3573667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7CFA115-1A62-442E-9801-F8A207B94C99}"/>
              </a:ext>
            </a:extLst>
          </p:cNvPr>
          <p:cNvSpPr txBox="1"/>
          <p:nvPr/>
        </p:nvSpPr>
        <p:spPr>
          <a:xfrm>
            <a:off x="6036058" y="5732226"/>
            <a:ext cx="5746211" cy="753096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Email to receive notifications from the platform.</a:t>
            </a:r>
          </a:p>
          <a:p>
            <a:pPr algn="l"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Activate/deactivate notifications of changes to invoice status</a:t>
            </a:r>
          </a:p>
        </p:txBody>
      </p:sp>
      <p:sp>
        <p:nvSpPr>
          <p:cNvPr id="24" name="Diagrama de flujo: conector 23">
            <a:extLst>
              <a:ext uri="{FF2B5EF4-FFF2-40B4-BE49-F238E27FC236}">
                <a16:creationId xmlns:a16="http://schemas.microsoft.com/office/drawing/2014/main" id="{D4828967-BF40-4A91-9DA5-F0A7B6C28ACF}"/>
              </a:ext>
            </a:extLst>
          </p:cNvPr>
          <p:cNvSpPr/>
          <p:nvPr/>
        </p:nvSpPr>
        <p:spPr>
          <a:xfrm>
            <a:off x="5835690" y="5828872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1</a:t>
            </a:r>
          </a:p>
        </p:txBody>
      </p:sp>
      <p:sp>
        <p:nvSpPr>
          <p:cNvPr id="26" name="Diagrama de flujo: conector 25">
            <a:extLst>
              <a:ext uri="{FF2B5EF4-FFF2-40B4-BE49-F238E27FC236}">
                <a16:creationId xmlns:a16="http://schemas.microsoft.com/office/drawing/2014/main" id="{1922E4E4-BC68-4D09-A363-06476F79CF96}"/>
              </a:ext>
            </a:extLst>
          </p:cNvPr>
          <p:cNvSpPr/>
          <p:nvPr/>
        </p:nvSpPr>
        <p:spPr>
          <a:xfrm>
            <a:off x="5835690" y="6187077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9B5845-1502-4F18-9242-20D6BA1F2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78" y="1038364"/>
            <a:ext cx="6777841" cy="43664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9F6D510-2507-47E4-8D88-39C85884EB0E}"/>
              </a:ext>
            </a:extLst>
          </p:cNvPr>
          <p:cNvSpPr/>
          <p:nvPr/>
        </p:nvSpPr>
        <p:spPr>
          <a:xfrm>
            <a:off x="1991638" y="1038364"/>
            <a:ext cx="1478072" cy="430242"/>
          </a:xfrm>
          <a:prstGeom prst="rect">
            <a:avLst/>
          </a:prstGeom>
          <a:noFill/>
          <a:ln w="28575">
            <a:solidFill>
              <a:srgbClr val="FF6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D5AEAF-5B6C-45B5-A172-00D629A3A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78" y="1464872"/>
            <a:ext cx="3951221" cy="3154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D2357B-7C6D-42C4-8BC4-06CAAD550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145" y="1449860"/>
            <a:ext cx="3952800" cy="36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0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GB" sz="2800" dirty="0">
                <a:solidFill>
                  <a:srgbClr val="FF683C"/>
                </a:solidFill>
                <a:latin typeface="+mn-lt"/>
              </a:rPr>
              <a:t>Orders_ View/Invoice orders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161578" y="1465623"/>
            <a:ext cx="11707515" cy="4836702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B61AA453-E92B-4671-B4AD-8A9D84F963BF}"/>
              </a:ext>
            </a:extLst>
          </p:cNvPr>
          <p:cNvSpPr txBox="1">
            <a:spLocks/>
          </p:cNvSpPr>
          <p:nvPr/>
        </p:nvSpPr>
        <p:spPr>
          <a:xfrm>
            <a:off x="371827" y="1790665"/>
            <a:ext cx="11792541" cy="29671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519488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867" b="0" i="0" kern="1200" baseline="0">
                <a:solidFill>
                  <a:srgbClr val="55555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44168" indent="-324680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129872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1818208" indent="-259744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2337696" indent="-259744" algn="l" defTabSz="519488" rtl="0" eaLnBrk="1" latinLnBrk="0" hangingPunct="1">
              <a:spcBef>
                <a:spcPct val="20000"/>
              </a:spcBef>
              <a:buFont typeface="Arial"/>
              <a:buChar char="»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2857185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6pPr>
            <a:lvl7pPr marL="3376673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7pPr>
            <a:lvl8pPr marL="389616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8pPr>
            <a:lvl9pPr marL="4415650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9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800" b="1" dirty="0">
                <a:solidFill>
                  <a:srgbClr val="FF683C"/>
                </a:solidFill>
              </a:rPr>
              <a:t>Display</a:t>
            </a:r>
            <a:r>
              <a:rPr kumimoji="0" lang="en-GB" sz="1800" b="1" i="0" u="none" strike="noStrike" cap="none" normalizeH="0" baseline="0" noProof="0" dirty="0">
                <a:ln>
                  <a:noFill/>
                </a:ln>
                <a:solidFill>
                  <a:srgbClr val="FF683C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order:</a:t>
            </a:r>
          </a:p>
          <a:p>
            <a:pPr indent="-32468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Enter the order number.</a:t>
            </a:r>
          </a:p>
          <a:p>
            <a:pPr indent="-32468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searches by order date older than 15 months, change the date range.</a:t>
            </a:r>
          </a:p>
          <a:p>
            <a:pPr indent="-32468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Click on:</a:t>
            </a:r>
          </a:p>
          <a:p>
            <a:pPr indent="-32468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Check the order status in the columns.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D1BB4BA-C04F-40DF-8014-31DDA2486153}"/>
              </a:ext>
            </a:extLst>
          </p:cNvPr>
          <p:cNvSpPr txBox="1"/>
          <p:nvPr/>
        </p:nvSpPr>
        <p:spPr>
          <a:xfrm>
            <a:off x="680439" y="3863293"/>
            <a:ext cx="10059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9488"/>
            <a:r>
              <a:rPr lang="en-GB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order is not found on the website, please contact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APcontactcenter@thegbfoods.com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92C4796-1BD6-4D84-AC54-20D6E9E9E114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GB" sz="20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your orders (available once approved by the buyer)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DBC6970-C12B-45DE-9E3C-DAE73B560AD1}"/>
              </a:ext>
            </a:extLst>
          </p:cNvPr>
          <p:cNvSpPr txBox="1">
            <a:spLocks/>
          </p:cNvSpPr>
          <p:nvPr/>
        </p:nvSpPr>
        <p:spPr>
          <a:xfrm>
            <a:off x="529524" y="4416098"/>
            <a:ext cx="10739706" cy="12617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519488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867" b="0" i="0" kern="1200" baseline="0">
                <a:solidFill>
                  <a:srgbClr val="55555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44168" indent="-324680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129872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1818208" indent="-259744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2337696" indent="-259744" algn="l" defTabSz="519488" rtl="0" eaLnBrk="1" latinLnBrk="0" hangingPunct="1">
              <a:spcBef>
                <a:spcPct val="20000"/>
              </a:spcBef>
              <a:buFont typeface="Arial"/>
              <a:buChar char="»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2857185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6pPr>
            <a:lvl7pPr marL="3376673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7pPr>
            <a:lvl8pPr marL="389616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8pPr>
            <a:lvl9pPr marL="4415650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9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cap="none" normalizeH="0" baseline="0" noProof="0">
                <a:ln>
                  <a:noFill/>
                </a:ln>
                <a:solidFill>
                  <a:srgbClr val="FF683C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Invoice order</a:t>
            </a:r>
            <a:r>
              <a:rPr kumimoji="0" lang="en-GB" sz="1800" b="0" i="0" u="none" strike="noStrike" cap="none" normalizeH="0" baseline="0" noProof="0">
                <a:ln>
                  <a:noFill/>
                </a:ln>
                <a:solidFill>
                  <a:srgbClr val="FF683C"/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844168" marR="0" lvl="1" indent="-324680" algn="l" defTabSz="5194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800" b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order(s) you want to invoice. </a:t>
            </a:r>
          </a:p>
          <a:p>
            <a:pPr marL="844168" marR="0" lvl="1" indent="-324680" algn="l" defTabSz="5194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1800" b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button to see the line item details and select line by line.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kumimoji="0" lang="en-GB" sz="1800" b="0" i="0" u="none" strike="noStrike" cap="none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can also select several orders to include in a single invoice.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ED2F72-98E0-4A15-A5A2-D06377CA6F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33" t="-2751" r="84605" b="84930"/>
          <a:stretch/>
        </p:blipFill>
        <p:spPr>
          <a:xfrm>
            <a:off x="6128971" y="4695452"/>
            <a:ext cx="328649" cy="324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E25AD3-57EB-4111-A570-5FD469EC10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23" t="17136" r="20976" b="18118"/>
          <a:stretch/>
        </p:blipFill>
        <p:spPr>
          <a:xfrm>
            <a:off x="2911537" y="4996414"/>
            <a:ext cx="608419" cy="44286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01924D0-FC8F-4970-8A9E-8D5B702C642F}"/>
              </a:ext>
            </a:extLst>
          </p:cNvPr>
          <p:cNvSpPr txBox="1"/>
          <p:nvPr/>
        </p:nvSpPr>
        <p:spPr>
          <a:xfrm>
            <a:off x="530490" y="6164128"/>
            <a:ext cx="8051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9488"/>
            <a:r>
              <a:rPr lang="en-GB" sz="1600" i="1">
                <a:solidFill>
                  <a:srgbClr val="FF0000"/>
                </a:solidFill>
                <a:cs typeface="Calibri" panose="020F0502020204030204" pitchFamily="34" charset="0"/>
              </a:rPr>
              <a:t>You can also send invoices from the Invoicing menu.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C16966C-F69A-42F4-AE58-1BCBF155D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78" y="1038364"/>
            <a:ext cx="6777841" cy="43664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CAD3A75E-44F4-489F-9BBC-16AC9AE444BE}"/>
              </a:ext>
            </a:extLst>
          </p:cNvPr>
          <p:cNvSpPr/>
          <p:nvPr/>
        </p:nvSpPr>
        <p:spPr>
          <a:xfrm>
            <a:off x="3519956" y="1049158"/>
            <a:ext cx="1478072" cy="430242"/>
          </a:xfrm>
          <a:prstGeom prst="rect">
            <a:avLst/>
          </a:prstGeom>
          <a:noFill/>
          <a:ln w="28575">
            <a:solidFill>
              <a:srgbClr val="FF6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CB01E94-1EAD-4931-B01B-4FA38D81C3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500" t="32350" r="62783" b="62923"/>
          <a:stretch/>
        </p:blipFill>
        <p:spPr>
          <a:xfrm>
            <a:off x="3507000" y="1485798"/>
            <a:ext cx="1993660" cy="36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E51A811-4DCA-4149-8E77-D5334B95A7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861" y="1931590"/>
            <a:ext cx="2888110" cy="4884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037B32-9DE8-4E9F-A310-1A974E256A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7891" y="2355116"/>
            <a:ext cx="3919546" cy="4631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906D24-AB82-4131-B5DE-EDA4712E03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6861" y="2710287"/>
            <a:ext cx="1389405" cy="432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4509993-8FC6-4BD5-B049-6CD5798CFC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1300" y="2966869"/>
            <a:ext cx="1543050" cy="84772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BBE3CE2-D8EF-4E8B-AE8F-56D91813E8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5317" y="4587749"/>
            <a:ext cx="1895475" cy="48577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A98BFC5-55C1-4061-8EB0-9EAB6F8DF6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9275" y="5500629"/>
            <a:ext cx="27813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9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GB" sz="2800" dirty="0" err="1">
                <a:solidFill>
                  <a:srgbClr val="FF683C"/>
                </a:solidFill>
                <a:latin typeface="+mn-lt"/>
              </a:rPr>
              <a:t>Invoices_View</a:t>
            </a:r>
            <a:r>
              <a:rPr lang="en-GB" sz="2800" dirty="0">
                <a:solidFill>
                  <a:srgbClr val="FF683C"/>
                </a:solidFill>
                <a:latin typeface="+mn-lt"/>
              </a:rPr>
              <a:t> Invoices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GB" sz="20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the status of your invoices and expected payment date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05026C-F4DC-4B1C-9F40-5F4AC887350F}"/>
              </a:ext>
            </a:extLst>
          </p:cNvPr>
          <p:cNvSpPr txBox="1"/>
          <p:nvPr/>
        </p:nvSpPr>
        <p:spPr>
          <a:xfrm>
            <a:off x="144466" y="2939188"/>
            <a:ext cx="11841462" cy="3556000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lvl="0" defTabSz="519488">
              <a:lnSpc>
                <a:spcPct val="100000"/>
              </a:lnSpc>
              <a:defRPr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Invoice status that you can see in the </a:t>
            </a:r>
            <a:r>
              <a:rPr lang="en-GB" sz="1600" dirty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column:</a:t>
            </a:r>
          </a:p>
          <a:p>
            <a:pPr lvl="0" defTabSz="519488">
              <a:lnSpc>
                <a:spcPct val="100000"/>
              </a:lnSpc>
              <a:defRPr/>
            </a:pPr>
            <a:endParaRPr lang="es-ES" sz="1600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Received</a:t>
            </a:r>
            <a:r>
              <a:rPr lang="en-GB" sz="1600" dirty="0"/>
              <a:t> – In process, pending posting.</a:t>
            </a:r>
          </a:p>
          <a:p>
            <a:pPr lvl="0"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Approved</a:t>
            </a:r>
            <a:r>
              <a:rPr lang="en-GB" sz="1600" dirty="0"/>
              <a:t> – Processed and pending payment on the due date indicated in the </a:t>
            </a:r>
            <a:r>
              <a:rPr lang="en-GB" sz="1600" b="1" dirty="0">
                <a:solidFill>
                  <a:srgbClr val="FC502E"/>
                </a:solidFill>
              </a:rPr>
              <a:t>Payment date</a:t>
            </a:r>
            <a:r>
              <a:rPr lang="en-GB" sz="1600" dirty="0">
                <a:solidFill>
                  <a:srgbClr val="FC502E"/>
                </a:solidFill>
              </a:rPr>
              <a:t> </a:t>
            </a:r>
            <a:r>
              <a:rPr lang="en-GB" sz="1600" dirty="0"/>
              <a:t>column.</a:t>
            </a:r>
          </a:p>
          <a:p>
            <a:pPr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Rejected</a:t>
            </a:r>
            <a:r>
              <a:rPr lang="en-GB" sz="1600" dirty="0"/>
              <a:t> – Not processed. See the details in the </a:t>
            </a:r>
            <a:r>
              <a:rPr lang="en-GB" sz="1600" b="1" dirty="0">
                <a:solidFill>
                  <a:srgbClr val="FF683C"/>
                </a:solidFill>
              </a:rPr>
              <a:t>“Rejected” </a:t>
            </a:r>
            <a:r>
              <a:rPr lang="en-GB" sz="1600" dirty="0"/>
              <a:t>menu option.</a:t>
            </a:r>
          </a:p>
          <a:p>
            <a:pPr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Blocked</a:t>
            </a:r>
            <a:r>
              <a:rPr lang="en-GB" sz="1600" dirty="0"/>
              <a:t> – Payment pending approval due to a price or quantity discrepancy. Please contact the buyer.</a:t>
            </a:r>
          </a:p>
          <a:p>
            <a:pPr indent="90488"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</a:rPr>
              <a:t>Paid</a:t>
            </a:r>
            <a:r>
              <a:rPr lang="en-GB" sz="1600" dirty="0"/>
              <a:t> – Payment  issued on the date indicated in the </a:t>
            </a:r>
            <a:r>
              <a:rPr lang="en-GB" sz="1600" b="1" dirty="0">
                <a:solidFill>
                  <a:srgbClr val="FC502E"/>
                </a:solidFill>
              </a:rPr>
              <a:t>Payment date </a:t>
            </a:r>
            <a:r>
              <a:rPr lang="en-GB" sz="1600" dirty="0"/>
              <a:t>column.</a:t>
            </a:r>
          </a:p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FC502E"/>
                </a:solidFill>
                <a:latin typeface="calibri (Cuerpo)"/>
              </a:rPr>
              <a:t>  Reverse factoring (*)</a:t>
            </a:r>
            <a:r>
              <a:rPr lang="en-GB" sz="1600" dirty="0">
                <a:latin typeface="calibri (Cuerpo)"/>
              </a:rPr>
              <a:t> – Reverse factoring issued to the bank with due date indicated in the </a:t>
            </a:r>
            <a:r>
              <a:rPr lang="en-GB" sz="1600" b="1" dirty="0">
                <a:solidFill>
                  <a:srgbClr val="FC502E"/>
                </a:solidFill>
                <a:latin typeface="calibri (Cuerpo)"/>
              </a:rPr>
              <a:t>Payment date </a:t>
            </a:r>
            <a:r>
              <a:rPr lang="en-GB" sz="1600" dirty="0">
                <a:latin typeface="calibri (Cuerpo)"/>
              </a:rPr>
              <a:t>column.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C6D986C-44A0-463C-B5F5-C99A2C56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6" y="1019102"/>
            <a:ext cx="6777841" cy="43664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F5EC154-0709-4BAE-9282-4D0112F0D829}"/>
              </a:ext>
            </a:extLst>
          </p:cNvPr>
          <p:cNvSpPr/>
          <p:nvPr/>
        </p:nvSpPr>
        <p:spPr>
          <a:xfrm>
            <a:off x="4966093" y="1011933"/>
            <a:ext cx="933666" cy="430242"/>
          </a:xfrm>
          <a:prstGeom prst="rect">
            <a:avLst/>
          </a:prstGeom>
          <a:noFill/>
          <a:ln w="28575">
            <a:solidFill>
              <a:srgbClr val="FF6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7E886D9-D502-448E-BBEE-6AD429E0D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56" t="34147" r="46473" b="60944"/>
          <a:stretch/>
        </p:blipFill>
        <p:spPr>
          <a:xfrm>
            <a:off x="4937855" y="1439055"/>
            <a:ext cx="2154476" cy="3364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EB64082-9FC1-40FC-8B31-B33241859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9" y="1893344"/>
            <a:ext cx="121158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GB" sz="2800" dirty="0">
                <a:solidFill>
                  <a:srgbClr val="FF683C"/>
                </a:solidFill>
                <a:latin typeface="+mn-lt"/>
              </a:rPr>
              <a:t>See </a:t>
            </a:r>
            <a:r>
              <a:rPr lang="en-GB" sz="2800" dirty="0" err="1">
                <a:solidFill>
                  <a:srgbClr val="FF683C"/>
                </a:solidFill>
                <a:latin typeface="+mn-lt"/>
              </a:rPr>
              <a:t>invoices_Rejected</a:t>
            </a:r>
            <a:endParaRPr lang="en-GB" sz="2800" dirty="0">
              <a:solidFill>
                <a:srgbClr val="FF683C"/>
              </a:solidFill>
              <a:latin typeface="+mn-lt"/>
            </a:endParaRP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GB" sz="20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rejected invoices (sent with error)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05026C-F4DC-4B1C-9F40-5F4AC887350F}"/>
              </a:ext>
            </a:extLst>
          </p:cNvPr>
          <p:cNvSpPr txBox="1"/>
          <p:nvPr/>
        </p:nvSpPr>
        <p:spPr>
          <a:xfrm>
            <a:off x="27631" y="1781593"/>
            <a:ext cx="11841462" cy="3556000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lvl="0" defTabSz="519488">
              <a:lnSpc>
                <a:spcPct val="100000"/>
              </a:lnSpc>
              <a:defRPr/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The invoices in this section have been rejected by GBfoods.</a:t>
            </a:r>
          </a:p>
          <a:p>
            <a:pPr lvl="0" defTabSz="519488">
              <a:lnSpc>
                <a:spcPct val="100000"/>
              </a:lnSpc>
              <a:defRPr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519488">
              <a:lnSpc>
                <a:spcPct val="100000"/>
              </a:lnSpc>
              <a:defRPr/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See the reason for rejection in the "Rejection Type" column and the error details in the "No. Errors" column.</a:t>
            </a:r>
          </a:p>
          <a:p>
            <a:pPr lvl="0" defTabSz="519488">
              <a:lnSpc>
                <a:spcPct val="100000"/>
              </a:lnSpc>
              <a:defRPr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519488">
              <a:lnSpc>
                <a:spcPct val="100000"/>
              </a:lnSpc>
              <a:defRPr/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Correct the error from the Invoicing section and send again as usual.</a:t>
            </a:r>
          </a:p>
          <a:p>
            <a:pPr lvl="0" defTabSz="519488">
              <a:lnSpc>
                <a:spcPct val="100000"/>
              </a:lnSpc>
              <a:defRPr/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0D9262-6B18-48DC-BE5F-5E9C866B0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92"/>
          <a:stretch/>
        </p:blipFill>
        <p:spPr>
          <a:xfrm>
            <a:off x="0" y="4421846"/>
            <a:ext cx="12192000" cy="6597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C6F6772-6A50-4B35-A198-3C1ACEAE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6" y="1019102"/>
            <a:ext cx="6777841" cy="43664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D4306F1-3340-4F46-8769-5ED657B890AD}"/>
              </a:ext>
            </a:extLst>
          </p:cNvPr>
          <p:cNvSpPr/>
          <p:nvPr/>
        </p:nvSpPr>
        <p:spPr>
          <a:xfrm>
            <a:off x="4966093" y="1011933"/>
            <a:ext cx="933666" cy="430242"/>
          </a:xfrm>
          <a:prstGeom prst="rect">
            <a:avLst/>
          </a:prstGeom>
          <a:noFill/>
          <a:ln w="28575">
            <a:solidFill>
              <a:srgbClr val="FF6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972616-C1C2-41D8-A1EE-C87C904321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68" t="30676" r="51610" b="63294"/>
          <a:stretch/>
        </p:blipFill>
        <p:spPr>
          <a:xfrm>
            <a:off x="4935254" y="1442175"/>
            <a:ext cx="1929009" cy="4133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8ED892-0FDF-4EEA-A133-4897C07C6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17413"/>
            <a:ext cx="12192000" cy="7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8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GB" sz="2800" dirty="0">
                <a:solidFill>
                  <a:srgbClr val="FF683C"/>
                </a:solidFill>
                <a:latin typeface="+mn-lt"/>
              </a:rPr>
              <a:t>Invoicing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839B98-8C3B-4ABD-879E-0D1C5A5E00EB}"/>
              </a:ext>
            </a:extLst>
          </p:cNvPr>
          <p:cNvSpPr txBox="1"/>
          <p:nvPr/>
        </p:nvSpPr>
        <p:spPr>
          <a:xfrm>
            <a:off x="1981452" y="1882833"/>
            <a:ext cx="9223462" cy="74576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Send invoice by selecting order(s). The invoice information will be automatically completed with the details from the order selected. The information can be modified.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F288D4-B0E3-4DBF-9440-D5D2E9536741}"/>
              </a:ext>
            </a:extLst>
          </p:cNvPr>
          <p:cNvSpPr txBox="1"/>
          <p:nvPr/>
        </p:nvSpPr>
        <p:spPr>
          <a:xfrm>
            <a:off x="5379836" y="3355616"/>
            <a:ext cx="971621" cy="914400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4D07F0-A1FE-4FF1-AD4B-32382F99193D}"/>
              </a:ext>
            </a:extLst>
          </p:cNvPr>
          <p:cNvSpPr txBox="1"/>
          <p:nvPr/>
        </p:nvSpPr>
        <p:spPr>
          <a:xfrm>
            <a:off x="5379836" y="3355616"/>
            <a:ext cx="971621" cy="914400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0CB39DA-A108-41A7-9A78-E0AE83E6DF98}"/>
              </a:ext>
            </a:extLst>
          </p:cNvPr>
          <p:cNvSpPr txBox="1"/>
          <p:nvPr/>
        </p:nvSpPr>
        <p:spPr>
          <a:xfrm>
            <a:off x="5868786" y="3685923"/>
            <a:ext cx="971621" cy="914400"/>
          </a:xfrm>
          <a:prstGeom prst="rect">
            <a:avLst/>
          </a:prstGeom>
        </p:spPr>
        <p:txBody>
          <a:bodyPr vert="horz" wrap="none" lIns="108000" tIns="0" rIns="72000" bIns="0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C4787ACF-D80D-480E-9B07-5FE8DB2502D7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GB" sz="20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 invoicing methods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F88D9FB-20D3-4F56-B1FB-720A3FB8E3B6}"/>
              </a:ext>
            </a:extLst>
          </p:cNvPr>
          <p:cNvSpPr/>
          <p:nvPr/>
        </p:nvSpPr>
        <p:spPr>
          <a:xfrm>
            <a:off x="187659" y="1897824"/>
            <a:ext cx="1529581" cy="730771"/>
          </a:xfrm>
          <a:prstGeom prst="roundRect">
            <a:avLst/>
          </a:prstGeom>
          <a:solidFill>
            <a:srgbClr val="FF6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Invoice order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285B138-B9D6-4A22-BC63-35DB3B99539E}"/>
              </a:ext>
            </a:extLst>
          </p:cNvPr>
          <p:cNvSpPr/>
          <p:nvPr/>
        </p:nvSpPr>
        <p:spPr>
          <a:xfrm>
            <a:off x="187659" y="3770241"/>
            <a:ext cx="1529581" cy="730771"/>
          </a:xfrm>
          <a:prstGeom prst="roundRect">
            <a:avLst/>
          </a:prstGeom>
          <a:solidFill>
            <a:srgbClr val="FF6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Logistic Services Invoice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65A692C-C91C-4DE8-863B-E2E0187A5C1F}"/>
              </a:ext>
            </a:extLst>
          </p:cNvPr>
          <p:cNvSpPr/>
          <p:nvPr/>
        </p:nvSpPr>
        <p:spPr>
          <a:xfrm>
            <a:off x="187659" y="2844921"/>
            <a:ext cx="1529581" cy="730771"/>
          </a:xfrm>
          <a:prstGeom prst="roundRect">
            <a:avLst/>
          </a:prstGeom>
          <a:solidFill>
            <a:srgbClr val="FF6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Upload file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5875E22-B21F-4CB2-970C-DE3E21442F21}"/>
              </a:ext>
            </a:extLst>
          </p:cNvPr>
          <p:cNvSpPr/>
          <p:nvPr/>
        </p:nvSpPr>
        <p:spPr>
          <a:xfrm>
            <a:off x="1873770" y="1897824"/>
            <a:ext cx="9331143" cy="74576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B906CEE5-3EFD-4BEF-879E-88DC838331BA}"/>
              </a:ext>
            </a:extLst>
          </p:cNvPr>
          <p:cNvSpPr/>
          <p:nvPr/>
        </p:nvSpPr>
        <p:spPr>
          <a:xfrm>
            <a:off x="1873770" y="2805614"/>
            <a:ext cx="9331143" cy="74576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2410295-8176-46D5-BF36-5DCEC0E0D8C3}"/>
              </a:ext>
            </a:extLst>
          </p:cNvPr>
          <p:cNvSpPr txBox="1"/>
          <p:nvPr/>
        </p:nvSpPr>
        <p:spPr>
          <a:xfrm>
            <a:off x="1957080" y="2800484"/>
            <a:ext cx="9223462" cy="74576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Send an invoice by uploading a file in any of the available formats (Factura-e 3.2 or </a:t>
            </a:r>
            <a:r>
              <a:rPr lang="en-GB" sz="1600" dirty="0"/>
              <a:t>.txt by BS Invoice available at the following </a:t>
            </a:r>
            <a:r>
              <a:rPr lang="en-GB" sz="1600" b="1" u="sng" dirty="0">
                <a:solidFill>
                  <a:srgbClr val="FF683C"/>
                </a:solidFill>
                <a:hlinkClick r:id="rId2"/>
              </a:rPr>
              <a:t>link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6E17136-DB80-4B61-BAC6-AA198A04176F}"/>
              </a:ext>
            </a:extLst>
          </p:cNvPr>
          <p:cNvSpPr txBox="1"/>
          <p:nvPr/>
        </p:nvSpPr>
        <p:spPr>
          <a:xfrm>
            <a:off x="1957080" y="3812401"/>
            <a:ext cx="9223462" cy="74576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Manually enter the invoice information.</a:t>
            </a:r>
          </a:p>
          <a:p>
            <a:pPr algn="l">
              <a:lnSpc>
                <a:spcPct val="150000"/>
              </a:lnSpc>
            </a:pPr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Exclusive option for logistics suppliers who do not have an order in the platform.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9E90547-0C9E-42CF-8B31-6276E9C5F8F9}"/>
              </a:ext>
            </a:extLst>
          </p:cNvPr>
          <p:cNvSpPr/>
          <p:nvPr/>
        </p:nvSpPr>
        <p:spPr>
          <a:xfrm>
            <a:off x="1873770" y="3770241"/>
            <a:ext cx="9331143" cy="74576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5D5CE90F-111C-42A2-AF4C-662B00A50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70321"/>
              </p:ext>
            </p:extLst>
          </p:nvPr>
        </p:nvGraphicFramePr>
        <p:xfrm>
          <a:off x="2020904" y="4794872"/>
          <a:ext cx="8150193" cy="14367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2580">
                  <a:extLst>
                    <a:ext uri="{9D8B030D-6E8A-4147-A177-3AD203B41FA5}">
                      <a16:colId xmlns:a16="http://schemas.microsoft.com/office/drawing/2014/main" val="2509458010"/>
                    </a:ext>
                  </a:extLst>
                </a:gridCol>
                <a:gridCol w="1576307">
                  <a:extLst>
                    <a:ext uri="{9D8B030D-6E8A-4147-A177-3AD203B41FA5}">
                      <a16:colId xmlns:a16="http://schemas.microsoft.com/office/drawing/2014/main" val="3291547201"/>
                    </a:ext>
                  </a:extLst>
                </a:gridCol>
                <a:gridCol w="1670838">
                  <a:extLst>
                    <a:ext uri="{9D8B030D-6E8A-4147-A177-3AD203B41FA5}">
                      <a16:colId xmlns:a16="http://schemas.microsoft.com/office/drawing/2014/main" val="1602838810"/>
                    </a:ext>
                  </a:extLst>
                </a:gridCol>
                <a:gridCol w="1290435">
                  <a:extLst>
                    <a:ext uri="{9D8B030D-6E8A-4147-A177-3AD203B41FA5}">
                      <a16:colId xmlns:a16="http://schemas.microsoft.com/office/drawing/2014/main" val="927302080"/>
                    </a:ext>
                  </a:extLst>
                </a:gridCol>
                <a:gridCol w="1770033">
                  <a:extLst>
                    <a:ext uri="{9D8B030D-6E8A-4147-A177-3AD203B41FA5}">
                      <a16:colId xmlns:a16="http://schemas.microsoft.com/office/drawing/2014/main" val="615492985"/>
                    </a:ext>
                  </a:extLst>
                </a:gridCol>
              </a:tblGrid>
              <a:tr h="359197">
                <a:tc>
                  <a:txBody>
                    <a:bodyPr/>
                    <a:lstStyle/>
                    <a:p>
                      <a:pPr algn="l" rtl="0"/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bg1"/>
                          </a:solidFill>
                          <a:latin typeface="+mn-lt"/>
                        </a:rPr>
                        <a:t>Seller</a:t>
                      </a: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bg1"/>
                          </a:solidFill>
                          <a:latin typeface="+mn-lt"/>
                        </a:rPr>
                        <a:t>Buyer</a:t>
                      </a: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bg1"/>
                          </a:solidFill>
                          <a:latin typeface="+mn-lt"/>
                        </a:rPr>
                        <a:t>Invoice Header</a:t>
                      </a: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solidFill>
                            <a:schemeClr val="bg1"/>
                          </a:solidFill>
                          <a:latin typeface="+mn-lt"/>
                        </a:rPr>
                        <a:t>Invoice Details</a:t>
                      </a: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546481"/>
                  </a:ext>
                </a:extLst>
              </a:tr>
              <a:tr h="359197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solidFill>
                            <a:schemeClr val="bg1"/>
                          </a:solidFill>
                          <a:latin typeface="+mn-lt"/>
                        </a:rPr>
                        <a:t>Invoice order</a:t>
                      </a: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Automatic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817072"/>
                  </a:ext>
                </a:extLst>
              </a:tr>
              <a:tr h="359197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solidFill>
                            <a:schemeClr val="bg1"/>
                          </a:solidFill>
                          <a:latin typeface="+mn-lt"/>
                        </a:rPr>
                        <a:t>Upload file</a:t>
                      </a: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Manual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Automatic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225096"/>
                  </a:ext>
                </a:extLst>
              </a:tr>
              <a:tr h="359197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solidFill>
                            <a:schemeClr val="bg1"/>
                          </a:solidFill>
                          <a:latin typeface="+mn-lt"/>
                        </a:rPr>
                        <a:t>Logistic Invoice</a:t>
                      </a: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Manual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Automatic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Manual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Manual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823047"/>
                  </a:ext>
                </a:extLst>
              </a:tr>
            </a:tbl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9C196AB3-5963-4BD6-8E79-D5D2EE663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3" y="1063701"/>
            <a:ext cx="6777841" cy="436640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B5CA9D07-0BF3-40A4-A030-CC564031A8E1}"/>
              </a:ext>
            </a:extLst>
          </p:cNvPr>
          <p:cNvSpPr/>
          <p:nvPr/>
        </p:nvSpPr>
        <p:spPr>
          <a:xfrm>
            <a:off x="5862043" y="1056532"/>
            <a:ext cx="978363" cy="430242"/>
          </a:xfrm>
          <a:prstGeom prst="rect">
            <a:avLst/>
          </a:prstGeom>
          <a:noFill/>
          <a:ln w="28575">
            <a:solidFill>
              <a:srgbClr val="FF6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3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8C9B1E2-7EAF-4BAB-A8A4-0004892A5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00" y="3053503"/>
            <a:ext cx="4006437" cy="19115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0A141C-4625-4CE5-9C55-A4568AAF7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52" y="2104587"/>
            <a:ext cx="8077200" cy="638175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 flipH="1">
            <a:off x="11985928" y="180827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GB" sz="2800" dirty="0">
                <a:solidFill>
                  <a:srgbClr val="FF683C"/>
                </a:solidFill>
                <a:latin typeface="+mn-lt"/>
              </a:rPr>
              <a:t>Invoicing - Invoice order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07DF0C-CF14-4B28-9917-6AD16330802F}"/>
              </a:ext>
            </a:extLst>
          </p:cNvPr>
          <p:cNvSpPr txBox="1"/>
          <p:nvPr/>
        </p:nvSpPr>
        <p:spPr>
          <a:xfrm>
            <a:off x="482600" y="2703740"/>
            <a:ext cx="11379200" cy="42109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type of invoice (Invoice or Corrected Invoice/Payment) and provide additional header information.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D4769B-23FD-47A6-B9B1-37CD88CF8A98}"/>
              </a:ext>
            </a:extLst>
          </p:cNvPr>
          <p:cNvSpPr txBox="1"/>
          <p:nvPr/>
        </p:nvSpPr>
        <p:spPr>
          <a:xfrm>
            <a:off x="440441" y="1718181"/>
            <a:ext cx="5072776" cy="402204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order(s) you want to invoice and click on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2F2FF4-8C37-40F9-8AC2-7B579D242842}"/>
              </a:ext>
            </a:extLst>
          </p:cNvPr>
          <p:cNvSpPr txBox="1"/>
          <p:nvPr/>
        </p:nvSpPr>
        <p:spPr>
          <a:xfrm>
            <a:off x="-3132" y="4866776"/>
            <a:ext cx="11051540" cy="358580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 marL="82550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the order details, if necessary, and enter the VAT/tax rate.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0E46CDF-4DF0-450D-BA0A-A0D01739B85C}"/>
              </a:ext>
            </a:extLst>
          </p:cNvPr>
          <p:cNvSpPr/>
          <p:nvPr/>
        </p:nvSpPr>
        <p:spPr>
          <a:xfrm>
            <a:off x="-3132" y="6337881"/>
            <a:ext cx="1075167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lvl="1" indent="-2698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that your invoice details are correct and click			 to complete the invoicing process. 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659A31B-7E19-4395-87B2-D44C502F19B8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GB" sz="20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 an invoice in the "Invoice Order" mode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544F19A-B70F-46FA-9605-9D1926F7E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93" y="1026123"/>
            <a:ext cx="6777841" cy="43664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9E89AB75-B81F-4E2C-A522-73B776FEBD4B}"/>
              </a:ext>
            </a:extLst>
          </p:cNvPr>
          <p:cNvSpPr/>
          <p:nvPr/>
        </p:nvSpPr>
        <p:spPr>
          <a:xfrm>
            <a:off x="5862043" y="1018954"/>
            <a:ext cx="978363" cy="430242"/>
          </a:xfrm>
          <a:prstGeom prst="rect">
            <a:avLst/>
          </a:prstGeom>
          <a:noFill/>
          <a:ln w="28575">
            <a:solidFill>
              <a:srgbClr val="FF6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4879BD-6C35-4C88-BA16-00A8521112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938" t="31701" r="45566" b="62773"/>
          <a:stretch/>
        </p:blipFill>
        <p:spPr>
          <a:xfrm>
            <a:off x="5840164" y="1436670"/>
            <a:ext cx="1889262" cy="3787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E1B0E8-82C8-428E-AB52-07B9F36509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6352" y="1836729"/>
            <a:ext cx="1676400" cy="4286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27F3BE3-D2BB-44FD-8F60-7DC2735838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52" y="5219246"/>
            <a:ext cx="9420225" cy="11811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C005427-2092-41A0-BB8C-463E92FCD4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9846" y="6435446"/>
            <a:ext cx="17621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4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108000" tIns="0" rIns="72000" bIns="0" rtlCol="0" anchor="t" anchorCtr="0">
        <a:normAutofit fontScale="77500" lnSpcReduction="20000"/>
      </a:bodyPr>
      <a:lstStyle>
        <a:defPPr algn="l">
          <a:lnSpc>
            <a:spcPct val="150000"/>
          </a:lnSpc>
          <a:defRPr sz="1600"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00A38AF19728468B89560473060B6B" ma:contentTypeVersion="2" ma:contentTypeDescription="Crear nuevo documento." ma:contentTypeScope="" ma:versionID="778d1dce2e228bac7593f89baf214ac1">
  <xsd:schema xmlns:xsd="http://www.w3.org/2001/XMLSchema" xmlns:xs="http://www.w3.org/2001/XMLSchema" xmlns:p="http://schemas.microsoft.com/office/2006/metadata/properties" xmlns:ns2="c07c7b12-e53a-41e0-8a97-e3ceba22f1e4" targetNamespace="http://schemas.microsoft.com/office/2006/metadata/properties" ma:root="true" ma:fieldsID="8e4d99aabc2dcc20ba9cdbab7cf45b51" ns2:_="">
    <xsd:import namespace="c07c7b12-e53a-41e0-8a97-e3ceba22f1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c7b12-e53a-41e0-8a97-e3ceba22f1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94D1E8-0FD5-4AB7-A0B4-33A1E8C19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7c7b12-e53a-41e0-8a97-e3ceba22f1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566C27-C7A2-49E9-90BB-F3E55456386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07c7b12-e53a-41e0-8a97-e3ceba22f1e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AE1746-8A7C-453C-B79A-13A08C185D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1149</Words>
  <Application>Microsoft Office PowerPoint</Application>
  <PresentationFormat>Panorámica</PresentationFormat>
  <Paragraphs>165</Paragraphs>
  <Slides>13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(Cuerpo)</vt:lpstr>
      <vt:lpstr>Calibri bold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Carvajal, Ruben</dc:creator>
  <cp:lastModifiedBy>Arriaga, Elisa</cp:lastModifiedBy>
  <cp:revision>792</cp:revision>
  <cp:lastPrinted>2020-03-03T14:55:14Z</cp:lastPrinted>
  <dcterms:created xsi:type="dcterms:W3CDTF">2015-03-23T14:20:20Z</dcterms:created>
  <dcterms:modified xsi:type="dcterms:W3CDTF">2023-04-10T20:12:56Z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0x0101009B00A38AF19728468B89560473060B6B</vt:lpwstr>
  </property>
  <property fmtid="{D5CDD505-2E9C-101B-9397-08002B2CF9AE}" pid="3" name="MSIP_Label_b953815a-ae20-4bc1-91c8-a019edc8b34f_Enabled">
    <vt:lpwstr>true</vt:lpwstr>
  </property>
  <property fmtid="{D5CDD505-2E9C-101B-9397-08002B2CF9AE}" pid="4" name="MSIP_Label_b953815a-ae20-4bc1-91c8-a019edc8b34f_SetDate">
    <vt:lpwstr>2023-04-10T20:08:04Z</vt:lpwstr>
  </property>
  <property fmtid="{D5CDD505-2E9C-101B-9397-08002B2CF9AE}" pid="5" name="MSIP_Label_b953815a-ae20-4bc1-91c8-a019edc8b34f_Method">
    <vt:lpwstr>Standard</vt:lpwstr>
  </property>
  <property fmtid="{D5CDD505-2E9C-101B-9397-08002B2CF9AE}" pid="6" name="MSIP_Label_b953815a-ae20-4bc1-91c8-a019edc8b34f_Name">
    <vt:lpwstr>Internal(With External)</vt:lpwstr>
  </property>
  <property fmtid="{D5CDD505-2E9C-101B-9397-08002B2CF9AE}" pid="7" name="MSIP_Label_b953815a-ae20-4bc1-91c8-a019edc8b34f_SiteId">
    <vt:lpwstr>e404e285-6ce2-49df-8319-090db24b60d4</vt:lpwstr>
  </property>
  <property fmtid="{D5CDD505-2E9C-101B-9397-08002B2CF9AE}" pid="8" name="MSIP_Label_b953815a-ae20-4bc1-91c8-a019edc8b34f_ActionId">
    <vt:lpwstr>f5b166c8-a32c-4998-b954-49022d92aaa2</vt:lpwstr>
  </property>
  <property fmtid="{D5CDD505-2E9C-101B-9397-08002B2CF9AE}" pid="9" name="MSIP_Label_b953815a-ae20-4bc1-91c8-a019edc8b34f_ContentBits">
    <vt:lpwstr>0</vt:lpwstr>
  </property>
</Properties>
</file>