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300" r:id="rId5"/>
    <p:sldId id="392" r:id="rId6"/>
    <p:sldId id="406" r:id="rId7"/>
    <p:sldId id="408" r:id="rId8"/>
    <p:sldId id="391" r:id="rId9"/>
    <p:sldId id="397" r:id="rId10"/>
    <p:sldId id="389" r:id="rId11"/>
    <p:sldId id="411" r:id="rId12"/>
    <p:sldId id="409" r:id="rId13"/>
    <p:sldId id="405" r:id="rId14"/>
    <p:sldId id="400" r:id="rId15"/>
    <p:sldId id="399" r:id="rId16"/>
    <p:sldId id="401" r:id="rId17"/>
    <p:sldId id="410" r:id="rId18"/>
  </p:sldIdLst>
  <p:sldSz cx="12192000" cy="6858000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nzalez, Pilar" initials="GP" lastIdx="1" clrIdx="0">
    <p:extLst>
      <p:ext uri="{19B8F6BF-5375-455C-9EA6-DF929625EA0E}">
        <p15:presenceInfo xmlns:p15="http://schemas.microsoft.com/office/powerpoint/2012/main" userId="S::pgonzalezma@gallinablancastar.com::79faeb3e-3578-4be6-9fc2-85b515113d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AE04"/>
    <a:srgbClr val="FF683C"/>
    <a:srgbClr val="FA3807"/>
    <a:srgbClr val="2E92B0"/>
    <a:srgbClr val="F8CBAD"/>
    <a:srgbClr val="FED7CD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4" autoAdjust="0"/>
    <p:restoredTop sz="94249" autoAdjust="0"/>
  </p:normalViewPr>
  <p:slideViewPr>
    <p:cSldViewPr snapToGrid="0">
      <p:cViewPr varScale="1">
        <p:scale>
          <a:sx n="59" d="100"/>
          <a:sy n="59" d="100"/>
        </p:scale>
        <p:origin x="816" y="60"/>
      </p:cViewPr>
      <p:guideLst>
        <p:guide orient="horz" pos="293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A02F9-CDBA-425C-91CD-9CEC491BAC12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42340-0DB5-48E2-B0A1-9B8AD397431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55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baseline="0" dirty="0"/>
              <a:t> </a:t>
            </a:r>
          </a:p>
          <a:p>
            <a:endParaRPr lang="es-E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42340-0DB5-48E2-B0A1-9B8AD39743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10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42340-0DB5-48E2-B0A1-9B8AD39743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22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42340-0DB5-48E2-B0A1-9B8AD39743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6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5510-9980-430F-9390-49A6E7D401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8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5510-9980-430F-9390-49A6E7D401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6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5510-9980-430F-9390-49A6E7D401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66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rma_6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25465"/>
            <a:ext cx="5772335" cy="732537"/>
          </a:xfrm>
          <a:prstGeom prst="rect">
            <a:avLst/>
          </a:prstGeom>
        </p:spPr>
      </p:pic>
      <p:sp>
        <p:nvSpPr>
          <p:cNvPr id="9" name="Marcador de texto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8223" y="1075479"/>
            <a:ext cx="10634671" cy="712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933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>
              <a:defRPr sz="8400" b="1">
                <a:solidFill>
                  <a:srgbClr val="E42312"/>
                </a:solidFill>
              </a:defRPr>
            </a:lvl2pPr>
            <a:lvl3pPr>
              <a:defRPr sz="8400" b="1">
                <a:solidFill>
                  <a:srgbClr val="E42312"/>
                </a:solidFill>
              </a:defRPr>
            </a:lvl3pPr>
            <a:lvl4pPr>
              <a:defRPr sz="8400" b="1">
                <a:solidFill>
                  <a:srgbClr val="E42312"/>
                </a:solidFill>
              </a:defRPr>
            </a:lvl4pPr>
            <a:lvl5pPr>
              <a:defRPr sz="8400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s-ES_tradnl" dirty="0"/>
          </a:p>
        </p:txBody>
      </p:sp>
      <p:sp>
        <p:nvSpPr>
          <p:cNvPr id="11" name="Marcador de tex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588223" y="2247949"/>
            <a:ext cx="10634671" cy="33908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67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sz="8400" b="1">
                <a:solidFill>
                  <a:srgbClr val="E42312"/>
                </a:solidFill>
              </a:defRPr>
            </a:lvl2pPr>
            <a:lvl3pPr>
              <a:defRPr sz="8400" b="1">
                <a:solidFill>
                  <a:srgbClr val="E42312"/>
                </a:solidFill>
              </a:defRPr>
            </a:lvl3pPr>
            <a:lvl4pPr>
              <a:defRPr sz="8400" b="1">
                <a:solidFill>
                  <a:srgbClr val="E42312"/>
                </a:solidFill>
              </a:defRPr>
            </a:lvl4pPr>
            <a:lvl5pPr>
              <a:defRPr sz="8400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 dirty="0"/>
              <a:t>C</a:t>
            </a:r>
            <a:r>
              <a:rPr lang="en-US" dirty="0"/>
              <a:t>l</a:t>
            </a:r>
            <a:r>
              <a:rPr lang="es-ES_tradnl" dirty="0" err="1"/>
              <a:t>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endParaRPr lang="es-ES_tradnl" dirty="0"/>
          </a:p>
        </p:txBody>
      </p:sp>
      <p:pic>
        <p:nvPicPr>
          <p:cNvPr id="6" name="Picture 5" descr="logo-GB-Foods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166" y="233850"/>
            <a:ext cx="892441" cy="45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84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w.shutterstock_165815249-si[2]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6" t="-18578" r="3717" b="24583"/>
          <a:stretch/>
        </p:blipFill>
        <p:spPr>
          <a:xfrm flipH="1">
            <a:off x="-5" y="-1703980"/>
            <a:ext cx="12192001" cy="8561981"/>
          </a:xfrm>
          <a:prstGeom prst="rect">
            <a:avLst/>
          </a:prstGeom>
        </p:spPr>
      </p:pic>
      <p:pic>
        <p:nvPicPr>
          <p:cNvPr id="2" name="Picture 1" descr="imatges_plantilles_Taronja-Gris-0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72" y="0"/>
            <a:ext cx="12259739" cy="6858000"/>
          </a:xfrm>
          <a:prstGeom prst="rect">
            <a:avLst/>
          </a:prstGeom>
        </p:spPr>
      </p:pic>
      <p:sp>
        <p:nvSpPr>
          <p:cNvPr id="11" name="Marcador de texto 19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33147" y="428337"/>
            <a:ext cx="7248143" cy="102414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933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>
              <a:defRPr sz="8400" b="1">
                <a:solidFill>
                  <a:srgbClr val="E42312"/>
                </a:solidFill>
              </a:defRPr>
            </a:lvl2pPr>
            <a:lvl3pPr>
              <a:defRPr sz="8400" b="1">
                <a:solidFill>
                  <a:srgbClr val="E42312"/>
                </a:solidFill>
              </a:defRPr>
            </a:lvl3pPr>
            <a:lvl4pPr>
              <a:defRPr sz="8400" b="1">
                <a:solidFill>
                  <a:srgbClr val="E42312"/>
                </a:solidFill>
              </a:defRPr>
            </a:lvl4pPr>
            <a:lvl5pPr>
              <a:defRPr sz="8400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s-ES_tradnl" dirty="0"/>
          </a:p>
        </p:txBody>
      </p:sp>
      <p:sp>
        <p:nvSpPr>
          <p:cNvPr id="12" name="Marcador de texto 19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33147" y="1554698"/>
            <a:ext cx="7248143" cy="28839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00" smtClean="0"/>
            </a:lvl1pPr>
            <a:lvl2pPr>
              <a:defRPr sz="8400" b="1">
                <a:solidFill>
                  <a:srgbClr val="E42312"/>
                </a:solidFill>
              </a:defRPr>
            </a:lvl2pPr>
            <a:lvl3pPr>
              <a:defRPr sz="8400" b="1">
                <a:solidFill>
                  <a:srgbClr val="E42312"/>
                </a:solidFill>
              </a:defRPr>
            </a:lvl3pPr>
            <a:lvl4pPr>
              <a:defRPr sz="8400" b="1">
                <a:solidFill>
                  <a:srgbClr val="E42312"/>
                </a:solidFill>
              </a:defRPr>
            </a:lvl4pPr>
            <a:lvl5pPr>
              <a:defRPr sz="8400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 dirty="0" err="1"/>
              <a:t>Click to insert date</a:t>
            </a:r>
            <a:endParaRPr lang="es-ES_tradnl" dirty="0"/>
          </a:p>
        </p:txBody>
      </p:sp>
      <p:pic>
        <p:nvPicPr>
          <p:cNvPr id="9" name="Picture 8" descr="logo-GB-Foods-0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764" y="424071"/>
            <a:ext cx="2194208" cy="1130627"/>
          </a:xfrm>
          <a:prstGeom prst="rect">
            <a:avLst/>
          </a:prstGeom>
        </p:spPr>
      </p:pic>
      <p:sp>
        <p:nvSpPr>
          <p:cNvPr id="10" name="Slide Number Placeholder 13"/>
          <p:cNvSpPr txBox="1">
            <a:spLocks/>
          </p:cNvSpPr>
          <p:nvPr userDrawn="1"/>
        </p:nvSpPr>
        <p:spPr>
          <a:xfrm>
            <a:off x="498484" y="6476820"/>
            <a:ext cx="533409" cy="26640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B76442CB-4759-FC47-99D5-D0A1C83F96A1}" type="slidenum">
              <a:rPr lang="en-US" sz="933">
                <a:solidFill>
                  <a:prstClr val="white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sz="933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1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5510-9980-430F-9390-49A6E7D401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5510-9980-430F-9390-49A6E7D401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4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5510-9980-430F-9390-49A6E7D401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1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5510-9980-430F-9390-49A6E7D401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9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5510-9980-430F-9390-49A6E7D401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38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5510-9980-430F-9390-49A6E7D401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3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5510-9980-430F-9390-49A6E7D401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3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45510-9980-430F-9390-49A6E7D401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7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45510-9980-430F-9390-49A6E7D401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6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2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6.xml"/><Relationship Id="rId5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Pcontactcenter@thegbfoods.com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hyperlink" Target="https://www.thegbfoods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hyperlink" Target="mailto:APcontactcenter@thegbfoods.com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FF683C"/>
                </a:solidFill>
              </a:rPr>
              <a:t>Guía</a:t>
            </a:r>
            <a:r>
              <a:rPr lang="en-US" dirty="0">
                <a:solidFill>
                  <a:srgbClr val="FF683C"/>
                </a:solidFill>
              </a:rPr>
              <a:t> Usuario Portal </a:t>
            </a:r>
            <a:r>
              <a:rPr lang="en-US" dirty="0" err="1">
                <a:solidFill>
                  <a:srgbClr val="FF683C"/>
                </a:solidFill>
              </a:rPr>
              <a:t>facturación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rgbClr val="FF683C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33147" y="940408"/>
            <a:ext cx="28729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 (Cuerpo)"/>
              </a:rPr>
              <a:t>Julio 2020</a:t>
            </a:r>
          </a:p>
        </p:txBody>
      </p:sp>
    </p:spTree>
    <p:extLst>
      <p:ext uri="{BB962C8B-B14F-4D97-AF65-F5344CB8AC3E}">
        <p14:creationId xmlns:p14="http://schemas.microsoft.com/office/powerpoint/2010/main" val="3105379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ECA0E34-589B-4E4B-9462-602215151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128" y="3030060"/>
            <a:ext cx="3911600" cy="1720850"/>
          </a:xfrm>
          <a:prstGeom prst="rect">
            <a:avLst/>
          </a:prstGeom>
        </p:spPr>
      </p:pic>
      <p:sp>
        <p:nvSpPr>
          <p:cNvPr id="45" name="Rectángulo 44"/>
          <p:cNvSpPr/>
          <p:nvPr/>
        </p:nvSpPr>
        <p:spPr>
          <a:xfrm flipH="1">
            <a:off x="11985928" y="1808276"/>
            <a:ext cx="178441" cy="128156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61578" y="210691"/>
            <a:ext cx="10319900" cy="465556"/>
          </a:xfrm>
        </p:spPr>
        <p:txBody>
          <a:bodyPr/>
          <a:lstStyle/>
          <a:p>
            <a:pPr lvl="0" defTabSz="519488">
              <a:defRPr/>
            </a:pPr>
            <a:r>
              <a:rPr lang="en-US" sz="2800" dirty="0">
                <a:solidFill>
                  <a:srgbClr val="FF683C"/>
                </a:solidFill>
                <a:latin typeface="+mn-lt"/>
              </a:rPr>
              <a:t>Facturación – </a:t>
            </a:r>
            <a:r>
              <a:rPr lang="en-US" sz="2800" dirty="0" err="1">
                <a:solidFill>
                  <a:srgbClr val="FF683C"/>
                </a:solidFill>
                <a:latin typeface="+mn-lt"/>
              </a:rPr>
              <a:t>Facturar</a:t>
            </a:r>
            <a:r>
              <a:rPr lang="en-US" sz="2800" dirty="0">
                <a:solidFill>
                  <a:srgbClr val="FF683C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683C"/>
                </a:solidFill>
                <a:latin typeface="+mn-lt"/>
              </a:rPr>
              <a:t>pedido</a:t>
            </a:r>
            <a:endParaRPr lang="en-US" sz="2800" dirty="0">
              <a:solidFill>
                <a:srgbClr val="FF683C"/>
              </a:solidFill>
              <a:latin typeface="+mn-lt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6AC2BC2-0E90-47AC-A628-B6642703E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912" y="6374418"/>
            <a:ext cx="1429129" cy="48070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F07DF0C-CF14-4B28-9917-6AD16330802F}"/>
              </a:ext>
            </a:extLst>
          </p:cNvPr>
          <p:cNvSpPr txBox="1"/>
          <p:nvPr/>
        </p:nvSpPr>
        <p:spPr>
          <a:xfrm>
            <a:off x="482600" y="2703740"/>
            <a:ext cx="11379200" cy="421092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 el tipo de factura (Factura o Factura rectificativa/Abono ) e informa el resto de datos de cabecera de tu factura</a:t>
            </a:r>
          </a:p>
          <a:p>
            <a:pPr algn="l">
              <a:lnSpc>
                <a:spcPct val="15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9D4769B-23FD-47A6-B9B1-37CD88CF8A98}"/>
              </a:ext>
            </a:extLst>
          </p:cNvPr>
          <p:cNvSpPr txBox="1"/>
          <p:nvPr/>
        </p:nvSpPr>
        <p:spPr>
          <a:xfrm>
            <a:off x="482600" y="1808276"/>
            <a:ext cx="5072776" cy="402204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Selecciona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pedido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/s que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deseas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facturar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</a:t>
            </a:r>
          </a:p>
          <a:p>
            <a:pPr algn="l">
              <a:lnSpc>
                <a:spcPct val="15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D2F2FF4-8C37-40F9-8AC2-7B579D242842}"/>
              </a:ext>
            </a:extLst>
          </p:cNvPr>
          <p:cNvSpPr txBox="1"/>
          <p:nvPr/>
        </p:nvSpPr>
        <p:spPr>
          <a:xfrm>
            <a:off x="-59960" y="4622101"/>
            <a:ext cx="11051540" cy="358580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Autofit/>
          </a:bodyPr>
          <a:lstStyle/>
          <a:p>
            <a:pPr marL="82550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Modifica los datos del pedido si fuera necesario, e indica el tipo de IVA/impuestos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0E46CDF-4DF0-450D-BA0A-A0D01739B85C}"/>
              </a:ext>
            </a:extLst>
          </p:cNvPr>
          <p:cNvSpPr/>
          <p:nvPr/>
        </p:nvSpPr>
        <p:spPr>
          <a:xfrm>
            <a:off x="0" y="6355476"/>
            <a:ext cx="1075167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5" lvl="1" indent="-2698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Comprueba que los datos de tu factura son correctos y pulsa	               	     para finalizar el proceso de envío 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FA905149-39DF-4C79-A9B5-BEBB1668B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3956" y="1414711"/>
            <a:ext cx="1500331" cy="341455"/>
          </a:xfrm>
          <a:prstGeom prst="rect">
            <a:avLst/>
          </a:prstGeom>
        </p:spPr>
      </p:pic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D659A31B-7E19-4395-87B2-D44C502F19B8}"/>
              </a:ext>
            </a:extLst>
          </p:cNvPr>
          <p:cNvSpPr txBox="1">
            <a:spLocks/>
          </p:cNvSpPr>
          <p:nvPr/>
        </p:nvSpPr>
        <p:spPr>
          <a:xfrm>
            <a:off x="27631" y="708503"/>
            <a:ext cx="11499806" cy="659723"/>
          </a:xfrm>
          <a:prstGeom prst="rect">
            <a:avLst/>
          </a:prstGeom>
        </p:spPr>
        <p:txBody>
          <a:bodyPr vert="horz" lIns="10800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519488">
              <a:lnSpc>
                <a:spcPct val="100000"/>
              </a:lnSpc>
              <a:defRPr/>
            </a:pP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Emitir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factura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modalidad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Facturar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pedido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998F81E-6E9C-4058-8230-369FC38851F7}"/>
              </a:ext>
            </a:extLst>
          </p:cNvPr>
          <p:cNvPicPr/>
          <p:nvPr/>
        </p:nvPicPr>
        <p:blipFill rotWithShape="1">
          <a:blip r:embed="rId6"/>
          <a:srcRect t="29691" r="8953" b="65890"/>
          <a:stretch/>
        </p:blipFill>
        <p:spPr bwMode="auto">
          <a:xfrm>
            <a:off x="161579" y="1127176"/>
            <a:ext cx="11824350" cy="322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0543142-DFA3-4D0B-9242-2B072349A2B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354" t="79578" r="65102" b="15414"/>
          <a:stretch/>
        </p:blipFill>
        <p:spPr>
          <a:xfrm>
            <a:off x="5335518" y="1852177"/>
            <a:ext cx="1154182" cy="32252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506471-1F43-4FA5-848C-8E9A15C4A87F}"/>
              </a:ext>
            </a:extLst>
          </p:cNvPr>
          <p:cNvPicPr/>
          <p:nvPr/>
        </p:nvPicPr>
        <p:blipFill rotWithShape="1">
          <a:blip r:embed="rId8"/>
          <a:srcRect l="6690" t="42868" r="6330" b="34132"/>
          <a:stretch/>
        </p:blipFill>
        <p:spPr bwMode="auto">
          <a:xfrm>
            <a:off x="1105128" y="4965071"/>
            <a:ext cx="7596505" cy="1458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EB4C5C1-D5B6-4ADD-A038-E052E0FE7AC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354" t="85726" r="17300" b="5479"/>
          <a:stretch/>
        </p:blipFill>
        <p:spPr>
          <a:xfrm>
            <a:off x="881776" y="2232409"/>
            <a:ext cx="6386582" cy="56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4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44"/>
          <p:cNvSpPr/>
          <p:nvPr/>
        </p:nvSpPr>
        <p:spPr>
          <a:xfrm flipH="1">
            <a:off x="11985928" y="1703346"/>
            <a:ext cx="178441" cy="128156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61578" y="210691"/>
            <a:ext cx="10319900" cy="465556"/>
          </a:xfrm>
        </p:spPr>
        <p:txBody>
          <a:bodyPr/>
          <a:lstStyle/>
          <a:p>
            <a:pPr lvl="0" defTabSz="519488">
              <a:defRPr/>
            </a:pPr>
            <a:r>
              <a:rPr lang="en-US" sz="2800" dirty="0">
                <a:solidFill>
                  <a:srgbClr val="FF683C"/>
                </a:solidFill>
                <a:latin typeface="+mn-lt"/>
              </a:rPr>
              <a:t>Facturación – </a:t>
            </a:r>
            <a:r>
              <a:rPr lang="en-US" sz="2800" dirty="0" err="1">
                <a:solidFill>
                  <a:srgbClr val="FF683C"/>
                </a:solidFill>
                <a:latin typeface="+mn-lt"/>
              </a:rPr>
              <a:t>Facturar</a:t>
            </a:r>
            <a:r>
              <a:rPr lang="en-US" sz="2800" dirty="0">
                <a:solidFill>
                  <a:srgbClr val="FF683C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683C"/>
                </a:solidFill>
                <a:latin typeface="+mn-lt"/>
              </a:rPr>
              <a:t>pedido</a:t>
            </a:r>
            <a:endParaRPr lang="en-US" sz="2800" dirty="0">
              <a:solidFill>
                <a:srgbClr val="FF683C"/>
              </a:solidFill>
              <a:latin typeface="+mn-lt"/>
            </a:endParaRP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0D02A85D-D62F-4FA3-ACFB-32809677D59C}"/>
              </a:ext>
            </a:extLst>
          </p:cNvPr>
          <p:cNvSpPr txBox="1">
            <a:spLocks/>
          </p:cNvSpPr>
          <p:nvPr/>
        </p:nvSpPr>
        <p:spPr>
          <a:xfrm>
            <a:off x="462105" y="721044"/>
            <a:ext cx="11406988" cy="5581282"/>
          </a:xfrm>
          <a:prstGeom prst="rect">
            <a:avLst/>
          </a:prstGeom>
        </p:spPr>
        <p:txBody>
          <a:bodyPr vert="horz" lIns="108000" tIns="0" rIns="7200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s-ES" sz="160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B61AA453-E92B-4671-B4AD-8A9D84F963BF}"/>
              </a:ext>
            </a:extLst>
          </p:cNvPr>
          <p:cNvSpPr txBox="1">
            <a:spLocks/>
          </p:cNvSpPr>
          <p:nvPr/>
        </p:nvSpPr>
        <p:spPr>
          <a:xfrm>
            <a:off x="588223" y="1436780"/>
            <a:ext cx="11026544" cy="408751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519488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 sz="1867" b="0" i="0" kern="1200" baseline="0">
                <a:solidFill>
                  <a:srgbClr val="55555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44168" indent="-324680" algn="l" defTabSz="519488" rtl="0" eaLnBrk="1" latinLnBrk="0" hangingPunct="1">
              <a:spcBef>
                <a:spcPct val="20000"/>
              </a:spcBef>
              <a:buFont typeface="Arial"/>
              <a:buChar char="–"/>
              <a:defRPr sz="1867" b="1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2pPr>
            <a:lvl3pPr marL="1298721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1867" b="1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3pPr>
            <a:lvl4pPr marL="1818208" indent="-259744" algn="l" defTabSz="519488" rtl="0" eaLnBrk="1" latinLnBrk="0" hangingPunct="1">
              <a:spcBef>
                <a:spcPct val="20000"/>
              </a:spcBef>
              <a:buFont typeface="Arial"/>
              <a:buChar char="–"/>
              <a:defRPr sz="1867" b="1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4pPr>
            <a:lvl5pPr marL="2337696" indent="-259744" algn="l" defTabSz="519488" rtl="0" eaLnBrk="1" latinLnBrk="0" hangingPunct="1">
              <a:spcBef>
                <a:spcPct val="20000"/>
              </a:spcBef>
              <a:buFont typeface="Arial"/>
              <a:buChar char="»"/>
              <a:defRPr sz="1867" b="1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5pPr>
            <a:lvl6pPr marL="2857185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1867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6pPr>
            <a:lvl7pPr marL="3376673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1867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7pPr>
            <a:lvl8pPr marL="3896161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1867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8pPr>
            <a:lvl9pPr marL="4415650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1867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94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600" b="1" dirty="0">
              <a:solidFill>
                <a:schemeClr val="tx1"/>
              </a:solidFill>
              <a:latin typeface="+mn-lt"/>
              <a:cs typeface="+mn-cs"/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Una </a:t>
            </a:r>
            <a:r>
              <a:rPr lang="en-US" sz="1600" dirty="0" err="1">
                <a:solidFill>
                  <a:schemeClr val="tx1"/>
                </a:solidFill>
              </a:rPr>
              <a:t>vez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hayas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seleccionado</a:t>
            </a:r>
            <a:r>
              <a:rPr lang="en-US" sz="1600" dirty="0">
                <a:solidFill>
                  <a:schemeClr val="tx1"/>
                </a:solidFill>
              </a:rPr>
              <a:t> el </a:t>
            </a:r>
            <a:r>
              <a:rPr lang="en-US" sz="1600" dirty="0" err="1">
                <a:solidFill>
                  <a:schemeClr val="tx1"/>
                </a:solidFill>
              </a:rPr>
              <a:t>pedido</a:t>
            </a:r>
            <a:r>
              <a:rPr lang="en-US" sz="1600" dirty="0">
                <a:solidFill>
                  <a:schemeClr val="tx1"/>
                </a:solidFill>
              </a:rPr>
              <a:t> para </a:t>
            </a:r>
            <a:r>
              <a:rPr lang="en-US" sz="1600" dirty="0" err="1">
                <a:solidFill>
                  <a:schemeClr val="tx1"/>
                </a:solidFill>
              </a:rPr>
              <a:t>facturar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desde</a:t>
            </a:r>
            <a:r>
              <a:rPr lang="en-US" sz="1600" dirty="0">
                <a:solidFill>
                  <a:schemeClr val="tx1"/>
                </a:solidFill>
              </a:rPr>
              <a:t> el </a:t>
            </a:r>
            <a:r>
              <a:rPr lang="en-US" sz="1600" dirty="0" err="1">
                <a:solidFill>
                  <a:schemeClr val="tx1"/>
                </a:solidFill>
              </a:rPr>
              <a:t>formulario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podrás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añadir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lineas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adicionales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</a:rPr>
              <a:t>Selecciona</a:t>
            </a:r>
            <a:r>
              <a:rPr lang="en-US" dirty="0">
                <a:solidFill>
                  <a:schemeClr val="tx1"/>
                </a:solidFill>
              </a:rPr>
              <a:t> 								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tx1"/>
                </a:solidFill>
              </a:rPr>
              <a:t>Añade</a:t>
            </a:r>
            <a:r>
              <a:rPr lang="en-US" sz="1800" dirty="0">
                <a:solidFill>
                  <a:schemeClr val="tx1"/>
                </a:solidFill>
              </a:rPr>
              <a:t> los </a:t>
            </a:r>
            <a:r>
              <a:rPr lang="en-US" sz="1800" dirty="0" err="1">
                <a:solidFill>
                  <a:schemeClr val="tx1"/>
                </a:solidFill>
              </a:rPr>
              <a:t>datos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obligatorios</a:t>
            </a:r>
            <a:r>
              <a:rPr lang="en-US" sz="1800" dirty="0">
                <a:solidFill>
                  <a:schemeClr val="tx1"/>
                </a:solidFill>
              </a:rPr>
              <a:t> (*) </a:t>
            </a:r>
            <a:r>
              <a:rPr lang="en-US" sz="1800" dirty="0" err="1">
                <a:solidFill>
                  <a:schemeClr val="tx1"/>
                </a:solidFill>
              </a:rPr>
              <a:t>relativos</a:t>
            </a:r>
            <a:r>
              <a:rPr lang="en-US" sz="1800" dirty="0">
                <a:solidFill>
                  <a:schemeClr val="tx1"/>
                </a:solidFill>
              </a:rPr>
              <a:t> al Porte/</a:t>
            </a:r>
            <a:r>
              <a:rPr lang="en-US" sz="1800" dirty="0" err="1">
                <a:solidFill>
                  <a:schemeClr val="tx1"/>
                </a:solidFill>
              </a:rPr>
              <a:t>Gasto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adicional</a:t>
            </a:r>
            <a:r>
              <a:rPr lang="en-US" sz="1800" dirty="0">
                <a:solidFill>
                  <a:schemeClr val="tx1"/>
                </a:solidFill>
              </a:rPr>
              <a:t>. Indica </a:t>
            </a:r>
            <a:r>
              <a:rPr lang="en-US" sz="1800" dirty="0" err="1">
                <a:solidFill>
                  <a:schemeClr val="tx1"/>
                </a:solidFill>
              </a:rPr>
              <a:t>misma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posición</a:t>
            </a:r>
            <a:r>
              <a:rPr lang="en-US" sz="1800" dirty="0">
                <a:solidFill>
                  <a:schemeClr val="tx1"/>
                </a:solidFill>
              </a:rPr>
              <a:t> de </a:t>
            </a:r>
            <a:r>
              <a:rPr lang="en-US" sz="1800" dirty="0" err="1">
                <a:solidFill>
                  <a:schemeClr val="tx1"/>
                </a:solidFill>
              </a:rPr>
              <a:t>pedido</a:t>
            </a:r>
            <a:r>
              <a:rPr lang="en-US" sz="1800" dirty="0">
                <a:solidFill>
                  <a:schemeClr val="tx1"/>
                </a:solidFill>
              </a:rPr>
              <a:t> y </a:t>
            </a:r>
            <a:r>
              <a:rPr lang="en-US" sz="1800" dirty="0" err="1">
                <a:solidFill>
                  <a:schemeClr val="tx1"/>
                </a:solidFill>
              </a:rPr>
              <a:t>Nro</a:t>
            </a:r>
            <a:r>
              <a:rPr lang="en-US" sz="1800" dirty="0">
                <a:solidFill>
                  <a:schemeClr val="tx1"/>
                </a:solidFill>
              </a:rPr>
              <a:t>. De material que </a:t>
            </a:r>
            <a:r>
              <a:rPr lang="en-US" sz="1800" dirty="0" err="1">
                <a:solidFill>
                  <a:schemeClr val="tx1"/>
                </a:solidFill>
              </a:rPr>
              <a:t>aparece</a:t>
            </a:r>
            <a:r>
              <a:rPr lang="en-US" sz="1800" dirty="0">
                <a:solidFill>
                  <a:schemeClr val="tx1"/>
                </a:solidFill>
              </a:rPr>
              <a:t> en el </a:t>
            </a:r>
            <a:r>
              <a:rPr lang="en-US" sz="1800" dirty="0" err="1">
                <a:solidFill>
                  <a:schemeClr val="tx1"/>
                </a:solidFill>
              </a:rPr>
              <a:t>pedido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s-E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Pulsa “enviar factura” una vez haya cargado y validado todos los datos a facturar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A0A2DA-742E-4288-8CFD-67B8951D9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63" y="5419638"/>
            <a:ext cx="1512215" cy="50865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C75165E-B25C-45BA-A062-48708D466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835" y="2114929"/>
            <a:ext cx="2755282" cy="4572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78603D9-FC61-4B53-9493-A990D5D26228}"/>
              </a:ext>
            </a:extLst>
          </p:cNvPr>
          <p:cNvPicPr/>
          <p:nvPr/>
        </p:nvPicPr>
        <p:blipFill rotWithShape="1">
          <a:blip r:embed="rId4"/>
          <a:srcRect l="1690" t="49888" r="2674" b="19949"/>
          <a:stretch/>
        </p:blipFill>
        <p:spPr bwMode="auto">
          <a:xfrm>
            <a:off x="832500" y="3365500"/>
            <a:ext cx="7005940" cy="18293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C5174157-36EB-4031-98C1-63486BD22A97}"/>
              </a:ext>
            </a:extLst>
          </p:cNvPr>
          <p:cNvSpPr txBox="1">
            <a:spLocks/>
          </p:cNvSpPr>
          <p:nvPr/>
        </p:nvSpPr>
        <p:spPr>
          <a:xfrm>
            <a:off x="27631" y="708503"/>
            <a:ext cx="11499806" cy="659723"/>
          </a:xfrm>
          <a:prstGeom prst="rect">
            <a:avLst/>
          </a:prstGeom>
        </p:spPr>
        <p:txBody>
          <a:bodyPr vert="horz" lIns="10800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519488">
              <a:lnSpc>
                <a:spcPct val="100000"/>
              </a:lnSpc>
              <a:defRPr/>
            </a:pP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Incluir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portes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gastos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adicionales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factura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0D6AAA0F-870D-4EAB-8707-AE0CF645D03D}"/>
              </a:ext>
            </a:extLst>
          </p:cNvPr>
          <p:cNvPicPr/>
          <p:nvPr/>
        </p:nvPicPr>
        <p:blipFill rotWithShape="1">
          <a:blip r:embed="rId5"/>
          <a:srcRect t="29691" r="11451" b="66533"/>
          <a:stretch/>
        </p:blipFill>
        <p:spPr bwMode="auto">
          <a:xfrm>
            <a:off x="248752" y="1325006"/>
            <a:ext cx="11499807" cy="2755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1527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61578" y="210691"/>
            <a:ext cx="10319900" cy="465556"/>
          </a:xfrm>
        </p:spPr>
        <p:txBody>
          <a:bodyPr/>
          <a:lstStyle/>
          <a:p>
            <a:pPr lvl="0" defTabSz="519488">
              <a:defRPr/>
            </a:pPr>
            <a:r>
              <a:rPr lang="en-US" sz="2800" dirty="0">
                <a:solidFill>
                  <a:srgbClr val="FF683C"/>
                </a:solidFill>
                <a:latin typeface="+mn-lt"/>
              </a:rPr>
              <a:t>Facturación – </a:t>
            </a:r>
            <a:r>
              <a:rPr lang="en-US" sz="2800" dirty="0" err="1">
                <a:solidFill>
                  <a:srgbClr val="FF683C"/>
                </a:solidFill>
                <a:latin typeface="+mn-lt"/>
              </a:rPr>
              <a:t>Carga</a:t>
            </a:r>
            <a:r>
              <a:rPr lang="en-US" sz="2800" dirty="0">
                <a:solidFill>
                  <a:srgbClr val="FF683C"/>
                </a:solidFill>
                <a:latin typeface="+mn-lt"/>
              </a:rPr>
              <a:t> de </a:t>
            </a:r>
            <a:r>
              <a:rPr lang="en-US" sz="2800" dirty="0" err="1">
                <a:solidFill>
                  <a:srgbClr val="FF683C"/>
                </a:solidFill>
                <a:latin typeface="+mn-lt"/>
              </a:rPr>
              <a:t>Ficheros</a:t>
            </a:r>
            <a:endParaRPr lang="en-US" sz="2800" dirty="0">
              <a:solidFill>
                <a:srgbClr val="FF683C"/>
              </a:solidFill>
              <a:latin typeface="+mn-l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0A5E01E-5998-4927-85E3-D2C8D04A1635}"/>
              </a:ext>
            </a:extLst>
          </p:cNvPr>
          <p:cNvPicPr/>
          <p:nvPr/>
        </p:nvPicPr>
        <p:blipFill rotWithShape="1">
          <a:blip r:embed="rId2"/>
          <a:srcRect l="33823" t="44382" r="53747" b="51517"/>
          <a:stretch/>
        </p:blipFill>
        <p:spPr bwMode="auto">
          <a:xfrm>
            <a:off x="4426455" y="1560477"/>
            <a:ext cx="1609090" cy="298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E8575B4-D412-4128-8529-10C812F56B34}"/>
              </a:ext>
            </a:extLst>
          </p:cNvPr>
          <p:cNvSpPr txBox="1"/>
          <p:nvPr/>
        </p:nvSpPr>
        <p:spPr>
          <a:xfrm>
            <a:off x="109455" y="2190757"/>
            <a:ext cx="7950200" cy="256863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rmAutofit/>
          </a:bodyPr>
          <a:lstStyle/>
          <a:p>
            <a:pPr lvl="0" defTabSz="519488">
              <a:lnSpc>
                <a:spcPct val="100000"/>
              </a:lnSpc>
              <a:defRPr/>
            </a:pP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enviar tu factura desde “Carga de Ficheros” debes hacerlo en los formatos disponibles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B5CCC69-DC63-43BE-9A17-51A777B27DE3}"/>
              </a:ext>
            </a:extLst>
          </p:cNvPr>
          <p:cNvSpPr txBox="1"/>
          <p:nvPr/>
        </p:nvSpPr>
        <p:spPr>
          <a:xfrm>
            <a:off x="248752" y="2560431"/>
            <a:ext cx="11206648" cy="402204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Selecciona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fichero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pulsa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CCC81F4-D217-4860-9903-DEA9C2D3002B}"/>
              </a:ext>
            </a:extLst>
          </p:cNvPr>
          <p:cNvSpPr txBox="1"/>
          <p:nvPr/>
        </p:nvSpPr>
        <p:spPr>
          <a:xfrm>
            <a:off x="248752" y="5262768"/>
            <a:ext cx="11206648" cy="402204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vez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cargado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puedes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consultar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carga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fichero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desde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 menu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CBD6B3-D8C0-4288-B96A-39F379A9BC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806"/>
          <a:stretch/>
        </p:blipFill>
        <p:spPr>
          <a:xfrm>
            <a:off x="27631" y="3206153"/>
            <a:ext cx="12115800" cy="169068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D8AAB3D-75BB-4846-AA31-128DDD4BE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600" y="2500786"/>
            <a:ext cx="1371600" cy="4381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546A70C-7C79-45D8-947B-A65C3E5E2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864" y="2502043"/>
            <a:ext cx="1276350" cy="4381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CE468DF-4AE4-4822-B542-B244937B6E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35" y="5726902"/>
            <a:ext cx="10487025" cy="857250"/>
          </a:xfrm>
          <a:prstGeom prst="rect">
            <a:avLst/>
          </a:prstGeom>
        </p:spPr>
      </p:pic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83CE3C8E-DF75-48CF-A3F4-5C47F23E7A8B}"/>
              </a:ext>
            </a:extLst>
          </p:cNvPr>
          <p:cNvSpPr txBox="1">
            <a:spLocks/>
          </p:cNvSpPr>
          <p:nvPr/>
        </p:nvSpPr>
        <p:spPr>
          <a:xfrm>
            <a:off x="27631" y="708503"/>
            <a:ext cx="11499806" cy="659723"/>
          </a:xfrm>
          <a:prstGeom prst="rect">
            <a:avLst/>
          </a:prstGeom>
        </p:spPr>
        <p:txBody>
          <a:bodyPr vert="horz" lIns="10800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519488">
              <a:lnSpc>
                <a:spcPct val="100000"/>
              </a:lnSpc>
              <a:defRPr/>
            </a:pP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Enviar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factura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modalidad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Carga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Ficheros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CDF8E16-9C8C-4B36-95C4-3F9D3F7EC812}"/>
              </a:ext>
            </a:extLst>
          </p:cNvPr>
          <p:cNvPicPr/>
          <p:nvPr/>
        </p:nvPicPr>
        <p:blipFill rotWithShape="1">
          <a:blip r:embed="rId7"/>
          <a:srcRect t="29691" r="8953" b="65890"/>
          <a:stretch/>
        </p:blipFill>
        <p:spPr bwMode="auto">
          <a:xfrm>
            <a:off x="76200" y="1254961"/>
            <a:ext cx="11824350" cy="322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A2902B4D-ACC9-4DAF-A796-52489C2929FD}"/>
              </a:ext>
            </a:extLst>
          </p:cNvPr>
          <p:cNvPicPr/>
          <p:nvPr/>
        </p:nvPicPr>
        <p:blipFill rotWithShape="1">
          <a:blip r:embed="rId8"/>
          <a:srcRect l="26298" t="45192" r="51254" b="37853"/>
          <a:stretch/>
        </p:blipFill>
        <p:spPr bwMode="auto">
          <a:xfrm>
            <a:off x="8059654" y="1858927"/>
            <a:ext cx="2810033" cy="11220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8CC3591-0BF8-4E9F-888A-E8C3C1A62B35}"/>
              </a:ext>
            </a:extLst>
          </p:cNvPr>
          <p:cNvPicPr/>
          <p:nvPr/>
        </p:nvPicPr>
        <p:blipFill rotWithShape="1">
          <a:blip r:embed="rId9"/>
          <a:srcRect l="33619" t="49290" r="52918" b="46257"/>
          <a:stretch/>
        </p:blipFill>
        <p:spPr bwMode="auto">
          <a:xfrm>
            <a:off x="7542456" y="5277919"/>
            <a:ext cx="1749425" cy="325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7573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>
            <a:extLst>
              <a:ext uri="{FF2B5EF4-FFF2-40B4-BE49-F238E27FC236}">
                <a16:creationId xmlns:a16="http://schemas.microsoft.com/office/drawing/2014/main" id="{5E2194C1-9782-4261-BC79-788D68FD35A4}"/>
              </a:ext>
            </a:extLst>
          </p:cNvPr>
          <p:cNvSpPr txBox="1"/>
          <p:nvPr/>
        </p:nvSpPr>
        <p:spPr>
          <a:xfrm>
            <a:off x="248752" y="5009508"/>
            <a:ext cx="11379200" cy="421092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Pulsa 			una vez hayas cargado y validado todos los datos de la factura.</a:t>
            </a:r>
          </a:p>
          <a:p>
            <a:pPr algn="l">
              <a:lnSpc>
                <a:spcPct val="15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ángulo 44"/>
          <p:cNvSpPr/>
          <p:nvPr/>
        </p:nvSpPr>
        <p:spPr>
          <a:xfrm flipH="1">
            <a:off x="11985928" y="1703346"/>
            <a:ext cx="178441" cy="128156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61578" y="210691"/>
            <a:ext cx="10319900" cy="465556"/>
          </a:xfrm>
        </p:spPr>
        <p:txBody>
          <a:bodyPr/>
          <a:lstStyle/>
          <a:p>
            <a:pPr lvl="0" defTabSz="519488">
              <a:defRPr/>
            </a:pPr>
            <a:r>
              <a:rPr lang="en-US" sz="2800" dirty="0">
                <a:solidFill>
                  <a:srgbClr val="FF683C"/>
                </a:solidFill>
                <a:latin typeface="+mn-lt"/>
              </a:rPr>
              <a:t>Facturación – Fra. </a:t>
            </a:r>
            <a:r>
              <a:rPr lang="en-US" sz="2800" dirty="0" err="1">
                <a:solidFill>
                  <a:srgbClr val="FF683C"/>
                </a:solidFill>
                <a:latin typeface="+mn-lt"/>
              </a:rPr>
              <a:t>Servicios</a:t>
            </a:r>
            <a:r>
              <a:rPr lang="en-US" sz="2800" dirty="0">
                <a:solidFill>
                  <a:srgbClr val="FF683C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683C"/>
                </a:solidFill>
                <a:latin typeface="+mn-lt"/>
              </a:rPr>
              <a:t>logísticos</a:t>
            </a:r>
            <a:endParaRPr lang="en-US" sz="2800" dirty="0">
              <a:solidFill>
                <a:srgbClr val="FF683C"/>
              </a:solidFill>
              <a:latin typeface="+mn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31B2461-7EA6-47A6-9157-6705B29A3A2E}"/>
              </a:ext>
            </a:extLst>
          </p:cNvPr>
          <p:cNvSpPr txBox="1"/>
          <p:nvPr/>
        </p:nvSpPr>
        <p:spPr>
          <a:xfrm>
            <a:off x="6704702" y="2795889"/>
            <a:ext cx="1364108" cy="369332"/>
          </a:xfrm>
          <a:prstGeom prst="rect">
            <a:avLst/>
          </a:prstGeom>
          <a:noFill/>
          <a:ln w="38100">
            <a:solidFill>
              <a:srgbClr val="FF683C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7E7163F-38AC-4365-A9BF-5210F3539F73}"/>
              </a:ext>
            </a:extLst>
          </p:cNvPr>
          <p:cNvPicPr/>
          <p:nvPr/>
        </p:nvPicPr>
        <p:blipFill rotWithShape="1">
          <a:blip r:embed="rId2"/>
          <a:srcRect l="2364" t="46713" r="12983" b="27044"/>
          <a:stretch/>
        </p:blipFill>
        <p:spPr bwMode="auto">
          <a:xfrm>
            <a:off x="764768" y="2364328"/>
            <a:ext cx="8349806" cy="1166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163CBEA-D900-4EED-AFCB-5DB0D35BF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411" y="5009508"/>
            <a:ext cx="1429129" cy="48070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B495CFDC-207F-4027-863E-D1449C4DC5AA}"/>
              </a:ext>
            </a:extLst>
          </p:cNvPr>
          <p:cNvSpPr txBox="1"/>
          <p:nvPr/>
        </p:nvSpPr>
        <p:spPr>
          <a:xfrm>
            <a:off x="248752" y="1930848"/>
            <a:ext cx="11206648" cy="402204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Selecciona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compañía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compradora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FA9B082-9767-4CBF-A53C-E2A54FE44E6E}"/>
              </a:ext>
            </a:extLst>
          </p:cNvPr>
          <p:cNvSpPr txBox="1"/>
          <p:nvPr/>
        </p:nvSpPr>
        <p:spPr>
          <a:xfrm>
            <a:off x="248752" y="3599887"/>
            <a:ext cx="11379200" cy="421092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 el tipo de factura (Factura Original o Abono ) e informa el resto de datos de cabecera de tu factura</a:t>
            </a:r>
          </a:p>
          <a:p>
            <a:pPr algn="l">
              <a:lnSpc>
                <a:spcPct val="15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084092B-297F-4870-8714-09B8F7573DCB}"/>
              </a:ext>
            </a:extLst>
          </p:cNvPr>
          <p:cNvSpPr txBox="1"/>
          <p:nvPr/>
        </p:nvSpPr>
        <p:spPr>
          <a:xfrm>
            <a:off x="363771" y="4967081"/>
            <a:ext cx="9151800" cy="346662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Autofit/>
          </a:bodyPr>
          <a:lstStyle/>
          <a:p>
            <a:pPr lvl="1">
              <a:lnSpc>
                <a:spcPct val="150000"/>
              </a:lnSpc>
            </a:pPr>
            <a:endParaRPr lang="es-ES" sz="1600" dirty="0">
              <a:solidFill>
                <a:srgbClr val="5555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BEA7A81-D2BF-48BF-A20A-DC87E2DCA63C}"/>
              </a:ext>
            </a:extLst>
          </p:cNvPr>
          <p:cNvSpPr txBox="1"/>
          <p:nvPr/>
        </p:nvSpPr>
        <p:spPr>
          <a:xfrm>
            <a:off x="248752" y="4053325"/>
            <a:ext cx="11379200" cy="825672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 manualmente pedido facilitado por el contacto de Gbfoods que ha realizado la compra. También los datos obligatorios del formulario (* ), informando en campo “Posición pedido” el valor 10 y en “Nro. Artículo” el valor 400000. </a:t>
            </a:r>
          </a:p>
          <a:p>
            <a:pPr algn="l">
              <a:lnSpc>
                <a:spcPct val="15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47B6EEB9-8D5A-4C02-A5BB-BCD7711959A1}"/>
              </a:ext>
            </a:extLst>
          </p:cNvPr>
          <p:cNvSpPr txBox="1">
            <a:spLocks/>
          </p:cNvSpPr>
          <p:nvPr/>
        </p:nvSpPr>
        <p:spPr>
          <a:xfrm>
            <a:off x="27631" y="708503"/>
            <a:ext cx="11720928" cy="659723"/>
          </a:xfrm>
          <a:prstGeom prst="rect">
            <a:avLst/>
          </a:prstGeom>
        </p:spPr>
        <p:txBody>
          <a:bodyPr vert="horz" lIns="10800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519488">
              <a:lnSpc>
                <a:spcPct val="100000"/>
              </a:lnSpc>
              <a:defRPr/>
            </a:pP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Emitir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factura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modalidad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“Fra.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Servicios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logisticos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(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Sólo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proveedores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logísticos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sin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pedido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el Portal)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CD047FBE-0812-45B8-B268-91E76E396953}"/>
              </a:ext>
            </a:extLst>
          </p:cNvPr>
          <p:cNvPicPr/>
          <p:nvPr/>
        </p:nvPicPr>
        <p:blipFill rotWithShape="1">
          <a:blip r:embed="rId4"/>
          <a:srcRect t="29691" r="11451" b="66533"/>
          <a:stretch/>
        </p:blipFill>
        <p:spPr bwMode="auto">
          <a:xfrm>
            <a:off x="248752" y="1325006"/>
            <a:ext cx="11499807" cy="2755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BDAAC7D3-2715-4957-A07B-EE16B0BEFC0A}"/>
              </a:ext>
            </a:extLst>
          </p:cNvPr>
          <p:cNvPicPr/>
          <p:nvPr/>
        </p:nvPicPr>
        <p:blipFill rotWithShape="1">
          <a:blip r:embed="rId5"/>
          <a:srcRect l="71614" t="86442" r="14999" b="9255"/>
          <a:stretch/>
        </p:blipFill>
        <p:spPr bwMode="auto">
          <a:xfrm>
            <a:off x="4593321" y="1584177"/>
            <a:ext cx="1739265" cy="314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488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44"/>
          <p:cNvSpPr/>
          <p:nvPr/>
        </p:nvSpPr>
        <p:spPr>
          <a:xfrm flipH="1">
            <a:off x="11985928" y="1703346"/>
            <a:ext cx="178441" cy="128156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61578" y="210691"/>
            <a:ext cx="10319900" cy="465556"/>
          </a:xfrm>
        </p:spPr>
        <p:txBody>
          <a:bodyPr/>
          <a:lstStyle/>
          <a:p>
            <a:pPr lvl="0" defTabSz="519488">
              <a:defRPr/>
            </a:pPr>
            <a:r>
              <a:rPr lang="en-US" sz="2800" dirty="0" err="1">
                <a:solidFill>
                  <a:srgbClr val="FF683C"/>
                </a:solidFill>
                <a:latin typeface="+mn-lt"/>
              </a:rPr>
              <a:t>Definiciones</a:t>
            </a:r>
            <a:endParaRPr lang="en-US" sz="2800" dirty="0">
              <a:solidFill>
                <a:srgbClr val="FF683C"/>
              </a:solidFill>
              <a:latin typeface="+mn-lt"/>
            </a:endParaRP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0D02A85D-D62F-4FA3-ACFB-32809677D59C}"/>
              </a:ext>
            </a:extLst>
          </p:cNvPr>
          <p:cNvSpPr txBox="1">
            <a:spLocks/>
          </p:cNvSpPr>
          <p:nvPr/>
        </p:nvSpPr>
        <p:spPr>
          <a:xfrm>
            <a:off x="27631" y="708503"/>
            <a:ext cx="11499806" cy="659723"/>
          </a:xfrm>
          <a:prstGeom prst="rect">
            <a:avLst/>
          </a:prstGeom>
        </p:spPr>
        <p:txBody>
          <a:bodyPr vert="horz" lIns="10800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519488">
              <a:lnSpc>
                <a:spcPct val="100000"/>
              </a:lnSpc>
              <a:defRPr/>
            </a:pP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Definiciones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conceptos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el Portal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05026C-F4DC-4B1C-9F40-5F4AC887350F}"/>
              </a:ext>
            </a:extLst>
          </p:cNvPr>
          <p:cNvSpPr txBox="1"/>
          <p:nvPr/>
        </p:nvSpPr>
        <p:spPr>
          <a:xfrm>
            <a:off x="27631" y="1038364"/>
            <a:ext cx="11841462" cy="5362436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rmAutofit/>
          </a:bodyPr>
          <a:lstStyle/>
          <a:p>
            <a:pPr lvl="0" indent="90488">
              <a:lnSpc>
                <a:spcPct val="150000"/>
              </a:lnSpc>
            </a:pPr>
            <a:r>
              <a:rPr lang="es-ES" sz="1600" b="1" dirty="0">
                <a:solidFill>
                  <a:srgbClr val="FC502E"/>
                </a:solidFill>
              </a:rPr>
              <a:t>Compañía compradora</a:t>
            </a:r>
            <a:r>
              <a:rPr lang="es-ES" sz="1600" dirty="0"/>
              <a:t> –Compañía receptora de la factura.</a:t>
            </a:r>
          </a:p>
          <a:p>
            <a:pPr lvl="0" indent="90488">
              <a:lnSpc>
                <a:spcPct val="150000"/>
              </a:lnSpc>
            </a:pPr>
            <a:r>
              <a:rPr lang="es-ES" sz="1600" b="1" dirty="0">
                <a:solidFill>
                  <a:srgbClr val="FC502E"/>
                </a:solidFill>
              </a:rPr>
              <a:t>Compañía vendedora</a:t>
            </a:r>
            <a:r>
              <a:rPr lang="es-ES" sz="1600" dirty="0"/>
              <a:t> – Compañía emisora de la factura.</a:t>
            </a:r>
          </a:p>
          <a:p>
            <a:pPr indent="90488">
              <a:lnSpc>
                <a:spcPct val="150000"/>
              </a:lnSpc>
            </a:pPr>
            <a:r>
              <a:rPr lang="es-ES" sz="1600" b="1" dirty="0">
                <a:solidFill>
                  <a:srgbClr val="FC502E"/>
                </a:solidFill>
              </a:rPr>
              <a:t>Usuario </a:t>
            </a:r>
            <a:r>
              <a:rPr lang="es-ES" sz="1600" dirty="0"/>
              <a:t>– Persona que accede al Portal.</a:t>
            </a:r>
          </a:p>
          <a:p>
            <a:pPr indent="90488">
              <a:lnSpc>
                <a:spcPct val="150000"/>
              </a:lnSpc>
            </a:pPr>
            <a:r>
              <a:rPr lang="es-ES" sz="1600" b="1" dirty="0">
                <a:solidFill>
                  <a:srgbClr val="FC502E"/>
                </a:solidFill>
              </a:rPr>
              <a:t>Datos compañía</a:t>
            </a:r>
            <a:r>
              <a:rPr lang="es-ES" sz="1600" dirty="0"/>
              <a:t>– Compañía emisora de la factura.</a:t>
            </a:r>
          </a:p>
          <a:p>
            <a:pPr lvl="0" indent="90488">
              <a:lnSpc>
                <a:spcPct val="150000"/>
              </a:lnSpc>
            </a:pPr>
            <a:r>
              <a:rPr lang="es-ES" sz="1600" b="1" dirty="0">
                <a:solidFill>
                  <a:srgbClr val="FC502E"/>
                </a:solidFill>
              </a:rPr>
              <a:t>Perfil compañía</a:t>
            </a:r>
            <a:r>
              <a:rPr lang="es-ES" sz="1600" dirty="0"/>
              <a:t> – Tipo de acceso activado en el Portal. </a:t>
            </a:r>
          </a:p>
          <a:p>
            <a:pPr indent="90488">
              <a:lnSpc>
                <a:spcPct val="150000"/>
              </a:lnSpc>
            </a:pPr>
            <a:r>
              <a:rPr lang="es-ES" sz="1600" b="1" dirty="0">
                <a:solidFill>
                  <a:srgbClr val="FC502E"/>
                </a:solidFill>
              </a:rPr>
              <a:t>Perfil completo </a:t>
            </a:r>
            <a:r>
              <a:rPr lang="es-ES" sz="1600" dirty="0"/>
              <a:t>– Acceso que permite consultar estado de pedidos, consultar estado facturas y enviar facturación por el Portal.</a:t>
            </a:r>
          </a:p>
          <a:p>
            <a:pPr lvl="0" indent="90488">
              <a:lnSpc>
                <a:spcPct val="150000"/>
              </a:lnSpc>
            </a:pPr>
            <a:r>
              <a:rPr lang="es-ES" sz="1600" b="1" dirty="0">
                <a:solidFill>
                  <a:srgbClr val="FC502E"/>
                </a:solidFill>
              </a:rPr>
              <a:t>Fra. Servicio logístico </a:t>
            </a:r>
            <a:r>
              <a:rPr lang="es-ES" sz="1600" dirty="0"/>
              <a:t>– modalidad de envío para proveedores logísticos que no disponen de pedido en el Portal.</a:t>
            </a:r>
            <a:endParaRPr lang="es-ES" sz="1600" b="1" dirty="0">
              <a:solidFill>
                <a:srgbClr val="FC502E"/>
              </a:solidFill>
            </a:endParaRPr>
          </a:p>
          <a:p>
            <a:pPr lvl="0" indent="90488">
              <a:lnSpc>
                <a:spcPct val="150000"/>
              </a:lnSpc>
            </a:pPr>
            <a:r>
              <a:rPr lang="es-ES" sz="1600" b="1" dirty="0">
                <a:solidFill>
                  <a:srgbClr val="FC502E"/>
                </a:solidFill>
              </a:rPr>
              <a:t>Número pedido</a:t>
            </a:r>
            <a:r>
              <a:rPr lang="es-ES" sz="1600" dirty="0"/>
              <a:t> – Dato que será facilitado por la persona que solicita los servicios y/o productos, en el que se recoge el concepto a facturar.</a:t>
            </a:r>
            <a:endParaRPr lang="es-ES" sz="1600" b="1" dirty="0">
              <a:solidFill>
                <a:srgbClr val="FC502E"/>
              </a:solidFill>
            </a:endParaRPr>
          </a:p>
          <a:p>
            <a:pPr lvl="0" indent="90488">
              <a:lnSpc>
                <a:spcPct val="150000"/>
              </a:lnSpc>
            </a:pPr>
            <a:r>
              <a:rPr lang="es-ES" sz="1600" b="1" dirty="0">
                <a:solidFill>
                  <a:srgbClr val="FC502E"/>
                </a:solidFill>
              </a:rPr>
              <a:t>Posición pedido</a:t>
            </a:r>
            <a:r>
              <a:rPr lang="es-ES" sz="1600" dirty="0"/>
              <a:t> – El pedido puede contener varias posiciones/líneas con varios servicios y/o productos.</a:t>
            </a:r>
            <a:endParaRPr lang="es-ES" sz="1600" b="1" dirty="0">
              <a:solidFill>
                <a:srgbClr val="FC502E"/>
              </a:solidFill>
            </a:endParaRPr>
          </a:p>
          <a:p>
            <a:pPr lvl="0" indent="90488">
              <a:lnSpc>
                <a:spcPct val="150000"/>
              </a:lnSpc>
            </a:pPr>
            <a:r>
              <a:rPr lang="es-ES" sz="1600" b="1" dirty="0">
                <a:solidFill>
                  <a:srgbClr val="FC502E"/>
                </a:solidFill>
              </a:rPr>
              <a:t>Nro. Articulo</a:t>
            </a:r>
            <a:r>
              <a:rPr lang="es-ES" sz="1600" dirty="0"/>
              <a:t> – Código GBfoods correspondiente al material (producto) o servicio reflejado en el pedido.</a:t>
            </a:r>
          </a:p>
          <a:p>
            <a:pPr lvl="0" indent="90488">
              <a:lnSpc>
                <a:spcPct val="150000"/>
              </a:lnSpc>
            </a:pPr>
            <a:r>
              <a:rPr lang="es-ES" sz="1600" b="1" dirty="0">
                <a:solidFill>
                  <a:srgbClr val="FC502E"/>
                </a:solidFill>
              </a:rPr>
              <a:t>Facturas rechazadas</a:t>
            </a:r>
            <a:r>
              <a:rPr lang="es-ES" sz="1600" dirty="0"/>
              <a:t>– facturas que no han sido enviadas por error en formato. Pueden ser consultadas en apartado Facturas/Rechazadas</a:t>
            </a:r>
          </a:p>
          <a:p>
            <a:pPr lvl="0" indent="90488">
              <a:lnSpc>
                <a:spcPct val="150000"/>
              </a:lnSpc>
            </a:pPr>
            <a:r>
              <a:rPr lang="es-ES" sz="1600" b="1" dirty="0">
                <a:solidFill>
                  <a:srgbClr val="FC502E"/>
                </a:solidFill>
              </a:rPr>
              <a:t>Confirming</a:t>
            </a:r>
            <a:r>
              <a:rPr lang="es-ES" sz="1600" dirty="0"/>
              <a:t>– método de pago que les ofrece la posibilidad de anticipar el cobro de sus facturas confirmadas por GBfoods</a:t>
            </a:r>
          </a:p>
          <a:p>
            <a:pPr lvl="0" indent="90488">
              <a:lnSpc>
                <a:spcPct val="150000"/>
              </a:lnSpc>
            </a:pPr>
            <a:endParaRPr lang="es-ES" sz="1600" dirty="0"/>
          </a:p>
          <a:p>
            <a:pPr lvl="0" indent="90488">
              <a:lnSpc>
                <a:spcPct val="150000"/>
              </a:lnSpc>
            </a:pPr>
            <a:endParaRPr lang="es-ES" sz="1600" dirty="0"/>
          </a:p>
          <a:p>
            <a:pPr lvl="0" indent="90488">
              <a:lnSpc>
                <a:spcPct val="150000"/>
              </a:lnSpc>
            </a:pPr>
            <a:endParaRPr lang="es-ES" sz="1600" dirty="0"/>
          </a:p>
          <a:p>
            <a:pPr lvl="0" indent="90488">
              <a:lnSpc>
                <a:spcPct val="150000"/>
              </a:lnSpc>
            </a:pPr>
            <a:endParaRPr lang="es-ES" sz="1600" b="1" dirty="0">
              <a:solidFill>
                <a:srgbClr val="FC502E"/>
              </a:solidFill>
            </a:endParaRPr>
          </a:p>
          <a:p>
            <a:pPr lvl="0" indent="90488">
              <a:lnSpc>
                <a:spcPct val="150000"/>
              </a:lnSpc>
            </a:pPr>
            <a:endParaRPr lang="es-ES" sz="1600" b="1" dirty="0">
              <a:solidFill>
                <a:srgbClr val="FC502E"/>
              </a:solidFill>
            </a:endParaRPr>
          </a:p>
          <a:p>
            <a:pPr lvl="0" indent="90488">
              <a:lnSpc>
                <a:spcPct val="150000"/>
              </a:lnSpc>
            </a:pPr>
            <a:endParaRPr lang="en-US" sz="1600" b="1" dirty="0">
              <a:solidFill>
                <a:srgbClr val="FC502E"/>
              </a:solidFill>
            </a:endParaRPr>
          </a:p>
          <a:p>
            <a:pPr algn="l">
              <a:lnSpc>
                <a:spcPct val="15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277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44"/>
          <p:cNvSpPr/>
          <p:nvPr/>
        </p:nvSpPr>
        <p:spPr>
          <a:xfrm flipH="1">
            <a:off x="11985928" y="1703346"/>
            <a:ext cx="178441" cy="128156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61578" y="210691"/>
            <a:ext cx="10319900" cy="465556"/>
          </a:xfrm>
        </p:spPr>
        <p:txBody>
          <a:bodyPr/>
          <a:lstStyle/>
          <a:p>
            <a:pPr lvl="0" defTabSz="519488">
              <a:defRPr/>
            </a:pPr>
            <a:r>
              <a:rPr lang="en-US" sz="2800" dirty="0" err="1">
                <a:solidFill>
                  <a:srgbClr val="FF683C"/>
                </a:solidFill>
              </a:rPr>
              <a:t>Índice</a:t>
            </a:r>
            <a:endParaRPr lang="en-US" sz="2800" dirty="0">
              <a:solidFill>
                <a:srgbClr val="FF683C"/>
              </a:solidFill>
            </a:endParaRP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0D02A85D-D62F-4FA3-ACFB-32809677D59C}"/>
              </a:ext>
            </a:extLst>
          </p:cNvPr>
          <p:cNvSpPr txBox="1">
            <a:spLocks/>
          </p:cNvSpPr>
          <p:nvPr/>
        </p:nvSpPr>
        <p:spPr>
          <a:xfrm>
            <a:off x="326345" y="676247"/>
            <a:ext cx="11539309" cy="4938010"/>
          </a:xfrm>
          <a:prstGeom prst="rect">
            <a:avLst/>
          </a:prstGeom>
        </p:spPr>
        <p:txBody>
          <a:bodyPr vert="horz" lIns="108000" tIns="0" rIns="72000" bIns="0" rtlCol="0" anchor="t" anchorCtr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2000" dirty="0">
              <a:solidFill>
                <a:srgbClr val="FF683C"/>
              </a:solidFill>
              <a:latin typeface="calibri (Cuerpo)"/>
              <a:cs typeface="Calibri bold" panose="020F07020304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Acceso</a:t>
            </a:r>
            <a:r>
              <a:rPr lang="en-US" sz="2000" dirty="0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al Portal</a:t>
            </a:r>
            <a:endParaRPr lang="en-US" sz="2000" dirty="0">
              <a:solidFill>
                <a:srgbClr val="FF683C"/>
              </a:solidFill>
              <a:latin typeface="calibri (Cuerpo)"/>
              <a:cs typeface="Calibri bold" panose="020F07020304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Regístrate</a:t>
            </a:r>
            <a:r>
              <a:rPr lang="en-US" sz="2000" dirty="0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en el Portal</a:t>
            </a:r>
            <a:endParaRPr lang="en-US" sz="2000" dirty="0">
              <a:solidFill>
                <a:srgbClr val="FF683C"/>
              </a:solidFill>
              <a:latin typeface="calibri (Cuerpo)"/>
              <a:cs typeface="Calibri bold" panose="020F07020304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Perfil</a:t>
            </a:r>
            <a:r>
              <a:rPr lang="en-US" sz="2000" dirty="0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Proveedor</a:t>
            </a:r>
            <a:endParaRPr lang="en-US" sz="2000" dirty="0">
              <a:solidFill>
                <a:srgbClr val="FF683C"/>
              </a:solidFill>
              <a:latin typeface="calibri (Cuerpo)"/>
              <a:cs typeface="Calibri bold" panose="020F07020304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Consulta </a:t>
            </a:r>
            <a:r>
              <a:rPr lang="en-US" sz="2000" dirty="0" err="1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Facturas</a:t>
            </a:r>
            <a:endParaRPr lang="en-US" sz="2000" dirty="0">
              <a:solidFill>
                <a:srgbClr val="FF683C"/>
              </a:solidFill>
              <a:latin typeface="calibri (Cuerpo)"/>
              <a:cs typeface="Calibri bold" panose="020F07020304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100" dirty="0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Pedidos_ </a:t>
            </a:r>
            <a:r>
              <a:rPr lang="en-US" sz="2100" dirty="0" err="1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Consultar</a:t>
            </a:r>
            <a:r>
              <a:rPr lang="en-US" sz="2100" dirty="0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100" dirty="0" err="1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Facturar</a:t>
            </a:r>
            <a:r>
              <a:rPr lang="en-US" sz="2100" dirty="0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100" dirty="0" err="1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Pedidos</a:t>
            </a:r>
            <a:endParaRPr lang="en-US" sz="2100" dirty="0">
              <a:solidFill>
                <a:srgbClr val="FF683C"/>
              </a:solidFill>
              <a:latin typeface="calibri (Cuerpo)"/>
              <a:cs typeface="Calibri bold" panose="020F07020304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100" dirty="0" err="1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Facturas_Consulta</a:t>
            </a:r>
            <a:r>
              <a:rPr lang="en-US" sz="2100" dirty="0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100" dirty="0" err="1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facturas</a:t>
            </a:r>
            <a:endParaRPr lang="en-US" sz="2100" dirty="0">
              <a:solidFill>
                <a:srgbClr val="FF683C"/>
              </a:solidFill>
              <a:latin typeface="calibri (Cuerpo)"/>
              <a:cs typeface="Calibri bold" panose="020F07020304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100" dirty="0" err="1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Facturas_Rechazadas</a:t>
            </a:r>
            <a:endParaRPr lang="en-US" sz="2100" dirty="0">
              <a:solidFill>
                <a:srgbClr val="FF683C"/>
              </a:solidFill>
              <a:latin typeface="calibri (Cuerpo)"/>
              <a:cs typeface="Calibri bold" panose="020F07020304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Facturación_Facturar</a:t>
            </a:r>
            <a:r>
              <a:rPr lang="en-US" sz="2000" dirty="0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000" dirty="0" err="1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Pedido</a:t>
            </a:r>
            <a:endParaRPr lang="en-US" sz="2000" dirty="0">
              <a:solidFill>
                <a:srgbClr val="FF683C"/>
              </a:solidFill>
              <a:latin typeface="calibri (Cuerpo)"/>
              <a:cs typeface="Calibri bold" panose="020F07020304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</a:rPr>
              <a:t>Facturación_Facturar</a:t>
            </a:r>
            <a:r>
              <a:rPr lang="en-US" sz="2000" dirty="0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</a:rPr>
              <a:t> </a:t>
            </a:r>
            <a:r>
              <a:rPr lang="en-US" sz="2000" dirty="0" err="1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</a:rPr>
              <a:t>Pedido</a:t>
            </a:r>
            <a:r>
              <a:rPr lang="en-US" sz="2000" dirty="0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</a:rPr>
              <a:t> ( </a:t>
            </a:r>
            <a:r>
              <a:rPr lang="en-US" sz="2000" dirty="0" err="1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</a:rPr>
              <a:t>Portes</a:t>
            </a:r>
            <a:r>
              <a:rPr lang="en-US" sz="2000" dirty="0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</a:rPr>
              <a:t> 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Facturación_ </a:t>
            </a:r>
            <a:r>
              <a:rPr lang="en-US" sz="2000" dirty="0" err="1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Carga</a:t>
            </a:r>
            <a:r>
              <a:rPr lang="en-US" sz="2000" dirty="0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n-US" sz="2000" dirty="0" err="1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Ficheros</a:t>
            </a:r>
            <a:endParaRPr lang="en-US" sz="2000" dirty="0">
              <a:solidFill>
                <a:srgbClr val="FF683C"/>
              </a:solidFill>
              <a:latin typeface="calibri (Cuerpo)"/>
              <a:cs typeface="Calibri bold" panose="020F07020304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</a:rPr>
              <a:t>Facturación_ Fra </a:t>
            </a:r>
            <a:r>
              <a:rPr lang="en-US" sz="2000" dirty="0" err="1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</a:rPr>
              <a:t>Servicios</a:t>
            </a:r>
            <a:r>
              <a:rPr lang="en-US" sz="2000" dirty="0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</a:rPr>
              <a:t> </a:t>
            </a:r>
            <a:r>
              <a:rPr lang="en-US" sz="2000" dirty="0" err="1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</a:rPr>
              <a:t>Logísticos</a:t>
            </a:r>
            <a:endParaRPr lang="en-US" sz="2000" dirty="0">
              <a:solidFill>
                <a:srgbClr val="FF683C"/>
              </a:solidFill>
              <a:latin typeface="calibri (Cuerpo)"/>
              <a:cs typeface="Calibri bold" panose="020F07020304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>
                <a:solidFill>
                  <a:srgbClr val="FF683C"/>
                </a:solidFill>
                <a:latin typeface="calibri (Cuerpo)"/>
                <a:cs typeface="Calibri bold" panose="020F0702030404030204" pitchFamily="34" charset="0"/>
              </a:rPr>
              <a:t>Definiciones</a:t>
            </a:r>
            <a:endParaRPr lang="en-US" sz="2000" dirty="0">
              <a:solidFill>
                <a:srgbClr val="FF683C"/>
              </a:solidFill>
              <a:latin typeface="calibri (Cuerpo)"/>
              <a:cs typeface="Calibri bold" panose="020F07020304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600" dirty="0">
              <a:latin typeface="calibri (Cuerpo)"/>
              <a:cs typeface="Calibri bold" panose="020F07020304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1600" dirty="0">
              <a:latin typeface="calibri (Cuerpo)"/>
              <a:cs typeface="Calibri bold" panose="020F0702030404030204" pitchFamily="34" charset="0"/>
            </a:endParaRPr>
          </a:p>
          <a:p>
            <a:pPr>
              <a:lnSpc>
                <a:spcPct val="150000"/>
              </a:lnSpc>
            </a:pPr>
            <a:endParaRPr lang="es-ES" sz="1800" dirty="0">
              <a:solidFill>
                <a:srgbClr val="5555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9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667928" y="4554522"/>
            <a:ext cx="11377482" cy="2215932"/>
          </a:xfrm>
        </p:spPr>
        <p:txBody>
          <a:bodyPr wrap="square">
            <a:noAutofit/>
          </a:bodyPr>
          <a:lstStyle/>
          <a:p>
            <a:pPr lvl="0"/>
            <a:r>
              <a:rPr lang="en-US" sz="1600" dirty="0">
                <a:solidFill>
                  <a:srgbClr val="FF68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Nuevo Usuario</a:t>
            </a:r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</a:t>
            </a:r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una </a:t>
            </a:r>
            <a:r>
              <a:rPr lang="en-US" sz="16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cuenta</a:t>
            </a:r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acceder al Portal. En un </a:t>
            </a:r>
            <a:r>
              <a:rPr lang="en-US" sz="16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plazo</a:t>
            </a:r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24h </a:t>
            </a:r>
            <a:r>
              <a:rPr lang="en-US" sz="16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recibirá</a:t>
            </a:r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 email </a:t>
            </a:r>
            <a:r>
              <a:rPr lang="en-US" sz="16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confirmando</a:t>
            </a:r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proceso</a:t>
            </a:r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alta</a:t>
            </a:r>
            <a:endParaRPr lang="en-US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600" dirty="0">
                <a:solidFill>
                  <a:srgbClr val="FF68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Login</a:t>
            </a: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Introduce </a:t>
            </a:r>
            <a:r>
              <a:rPr lang="en-US" sz="16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Usuario y </a:t>
            </a:r>
            <a:r>
              <a:rPr lang="en-US" sz="16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Contraseña</a:t>
            </a:r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/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600" dirty="0" err="1">
                <a:solidFill>
                  <a:srgbClr val="FF68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Idioma</a:t>
            </a:r>
            <a:r>
              <a:rPr lang="en-US" sz="1600" dirty="0">
                <a:solidFill>
                  <a:srgbClr val="FF68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Portal</a:t>
            </a:r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Elige</a:t>
            </a:r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sz="16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idoma</a:t>
            </a:r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seleccionando</a:t>
            </a:r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16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bandera</a:t>
            </a:r>
            <a:endParaRPr lang="en-US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600" dirty="0" err="1">
                <a:solidFill>
                  <a:srgbClr val="FF68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Recuperación</a:t>
            </a:r>
            <a:r>
              <a:rPr lang="en-US" sz="1600" dirty="0">
                <a:solidFill>
                  <a:srgbClr val="FF68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rgbClr val="FF68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contraseña</a:t>
            </a:r>
            <a:r>
              <a:rPr lang="en-US" sz="1600" dirty="0">
                <a:solidFill>
                  <a:srgbClr val="FF68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b="0" dirty="0">
                <a:solidFill>
                  <a:srgbClr val="FF68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recibirás</a:t>
            </a:r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 email con las </a:t>
            </a:r>
            <a:r>
              <a:rPr lang="en-US" sz="16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indicaciones</a:t>
            </a:r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16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generar</a:t>
            </a:r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nueva</a:t>
            </a:r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contraseña</a:t>
            </a:r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/>
            <a:endParaRPr lang="en-US" sz="16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600" dirty="0">
                <a:solidFill>
                  <a:srgbClr val="FF68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Usuario </a:t>
            </a:r>
            <a:r>
              <a:rPr lang="en-US" sz="1600" dirty="0" err="1">
                <a:solidFill>
                  <a:srgbClr val="FF68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bloqueado</a:t>
            </a:r>
            <a:r>
              <a:rPr lang="en-US" sz="1600" dirty="0">
                <a:solidFill>
                  <a:srgbClr val="FF68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contacta</a:t>
            </a:r>
            <a:r>
              <a:rPr lang="en-US" sz="16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1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APcontactcenter@thegbfoods.com</a:t>
            </a:r>
            <a:r>
              <a:rPr lang="en-US" sz="16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+34</a:t>
            </a:r>
            <a:r>
              <a:rPr lang="ca-ES" sz="16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933642533</a:t>
            </a:r>
            <a:r>
              <a:rPr lang="en-US" sz="16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(Lunes, </a:t>
            </a:r>
            <a:r>
              <a:rPr lang="en-US" sz="1600" b="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Miércoles</a:t>
            </a:r>
            <a:r>
              <a:rPr lang="en-US" sz="16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Viernes 10h a 12h )</a:t>
            </a:r>
            <a:endParaRPr lang="en-US" sz="1600" b="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20CD1662-DB8C-4BCC-8442-6085980D7FED}"/>
              </a:ext>
            </a:extLst>
          </p:cNvPr>
          <p:cNvSpPr txBox="1">
            <a:spLocks/>
          </p:cNvSpPr>
          <p:nvPr/>
        </p:nvSpPr>
        <p:spPr>
          <a:xfrm>
            <a:off x="161578" y="226223"/>
            <a:ext cx="10319900" cy="4655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933" b="1" i="0" kern="1200" baseline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9488">
              <a:defRPr/>
            </a:pPr>
            <a:r>
              <a:rPr lang="en-US" sz="2800" dirty="0" err="1">
                <a:solidFill>
                  <a:srgbClr val="FF683C"/>
                </a:solidFill>
                <a:latin typeface="+mn-lt"/>
              </a:rPr>
              <a:t>Acceso</a:t>
            </a:r>
            <a:r>
              <a:rPr lang="en-US" sz="2800" dirty="0">
                <a:solidFill>
                  <a:srgbClr val="FF683C"/>
                </a:solidFill>
                <a:latin typeface="+mn-lt"/>
              </a:rPr>
              <a:t> al Portal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2E384A4-7A4D-4B54-907A-834B564F1C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635" t="10031" r="985" b="64346"/>
          <a:stretch/>
        </p:blipFill>
        <p:spPr>
          <a:xfrm>
            <a:off x="8800224" y="713562"/>
            <a:ext cx="1509402" cy="1660602"/>
          </a:xfrm>
          <a:prstGeom prst="rect">
            <a:avLst/>
          </a:prstGeom>
        </p:spPr>
      </p:pic>
      <p:sp>
        <p:nvSpPr>
          <p:cNvPr id="17" name="Diagrama de flujo: conector 16">
            <a:extLst>
              <a:ext uri="{FF2B5EF4-FFF2-40B4-BE49-F238E27FC236}">
                <a16:creationId xmlns:a16="http://schemas.microsoft.com/office/drawing/2014/main" id="{DE2AAB6A-57A4-45CA-A915-6FCCB4A28DFC}"/>
              </a:ext>
            </a:extLst>
          </p:cNvPr>
          <p:cNvSpPr/>
          <p:nvPr/>
        </p:nvSpPr>
        <p:spPr>
          <a:xfrm>
            <a:off x="297133" y="4554522"/>
            <a:ext cx="308911" cy="178018"/>
          </a:xfrm>
          <a:prstGeom prst="flowChartConnector">
            <a:avLst/>
          </a:prstGeom>
          <a:solidFill>
            <a:srgbClr val="FA3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</a:p>
        </p:txBody>
      </p:sp>
      <p:sp>
        <p:nvSpPr>
          <p:cNvPr id="18" name="Diagrama de flujo: conector 17">
            <a:extLst>
              <a:ext uri="{FF2B5EF4-FFF2-40B4-BE49-F238E27FC236}">
                <a16:creationId xmlns:a16="http://schemas.microsoft.com/office/drawing/2014/main" id="{916B6C82-2B19-44C6-89AE-1DD43852A8D1}"/>
              </a:ext>
            </a:extLst>
          </p:cNvPr>
          <p:cNvSpPr/>
          <p:nvPr/>
        </p:nvSpPr>
        <p:spPr>
          <a:xfrm>
            <a:off x="297133" y="5202023"/>
            <a:ext cx="308911" cy="178018"/>
          </a:xfrm>
          <a:prstGeom prst="flowChartConnector">
            <a:avLst/>
          </a:prstGeom>
          <a:solidFill>
            <a:srgbClr val="FA3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</a:p>
        </p:txBody>
      </p:sp>
      <p:sp>
        <p:nvSpPr>
          <p:cNvPr id="21" name="Diagrama de flujo: conector 20">
            <a:extLst>
              <a:ext uri="{FF2B5EF4-FFF2-40B4-BE49-F238E27FC236}">
                <a16:creationId xmlns:a16="http://schemas.microsoft.com/office/drawing/2014/main" id="{D6CE517E-8068-4BB5-BEEB-958D1E399021}"/>
              </a:ext>
            </a:extLst>
          </p:cNvPr>
          <p:cNvSpPr/>
          <p:nvPr/>
        </p:nvSpPr>
        <p:spPr>
          <a:xfrm>
            <a:off x="297133" y="5653580"/>
            <a:ext cx="308911" cy="178018"/>
          </a:xfrm>
          <a:prstGeom prst="flowChartConnector">
            <a:avLst/>
          </a:prstGeom>
          <a:solidFill>
            <a:srgbClr val="FA3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</a:t>
            </a:r>
          </a:p>
        </p:txBody>
      </p:sp>
      <p:sp>
        <p:nvSpPr>
          <p:cNvPr id="24" name="Diagrama de flujo: conector 23">
            <a:extLst>
              <a:ext uri="{FF2B5EF4-FFF2-40B4-BE49-F238E27FC236}">
                <a16:creationId xmlns:a16="http://schemas.microsoft.com/office/drawing/2014/main" id="{0119C810-1167-4977-8574-A3EAC579DBB2}"/>
              </a:ext>
            </a:extLst>
          </p:cNvPr>
          <p:cNvSpPr/>
          <p:nvPr/>
        </p:nvSpPr>
        <p:spPr>
          <a:xfrm>
            <a:off x="297133" y="6105138"/>
            <a:ext cx="308911" cy="178018"/>
          </a:xfrm>
          <a:prstGeom prst="flowChartConnector">
            <a:avLst/>
          </a:prstGeom>
          <a:solidFill>
            <a:srgbClr val="FA3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4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C78CA91C-D585-4AE5-ABB6-7252AE30D4F5}"/>
              </a:ext>
            </a:extLst>
          </p:cNvPr>
          <p:cNvSpPr txBox="1">
            <a:spLocks/>
          </p:cNvSpPr>
          <p:nvPr/>
        </p:nvSpPr>
        <p:spPr>
          <a:xfrm>
            <a:off x="0" y="635456"/>
            <a:ext cx="7180289" cy="659723"/>
          </a:xfrm>
          <a:prstGeom prst="rect">
            <a:avLst/>
          </a:prstGeom>
        </p:spPr>
        <p:txBody>
          <a:bodyPr vert="horz" lIns="10800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9488">
              <a:lnSpc>
                <a:spcPct val="100000"/>
              </a:lnSpc>
              <a:defRPr/>
            </a:pPr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Accede a través de nuestra web: </a:t>
            </a:r>
            <a:r>
              <a:rPr lang="en-US" sz="2000" dirty="0">
                <a:solidFill>
                  <a:srgbClr val="FF683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https://www.thegbfoods</a:t>
            </a:r>
            <a:r>
              <a:rPr lang="en-US" sz="2000">
                <a:solidFill>
                  <a:srgbClr val="FF683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.com</a:t>
            </a:r>
            <a:endParaRPr lang="en-US" sz="2000">
              <a:solidFill>
                <a:srgbClr val="FF68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519488">
              <a:lnSpc>
                <a:spcPct val="100000"/>
              </a:lnSpc>
              <a:defRPr/>
            </a:pPr>
            <a:endParaRPr lang="en-US" sz="2000" u="sng" dirty="0">
              <a:solidFill>
                <a:srgbClr val="FF683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519488">
              <a:lnSpc>
                <a:spcPct val="100000"/>
              </a:lnSpc>
              <a:defRPr/>
            </a:pPr>
            <a:r>
              <a:rPr lang="en-US" sz="2000" dirty="0">
                <a:solidFill>
                  <a:srgbClr val="FF68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						</a:t>
            </a:r>
            <a:endParaRPr lang="es-ES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09BEE90-E13D-4CE4-A893-0482494309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48" r="770"/>
          <a:stretch/>
        </p:blipFill>
        <p:spPr>
          <a:xfrm>
            <a:off x="161577" y="1101011"/>
            <a:ext cx="7180288" cy="3445169"/>
          </a:xfrm>
          <a:prstGeom prst="rect">
            <a:avLst/>
          </a:prstGeom>
        </p:spPr>
      </p:pic>
      <p:sp>
        <p:nvSpPr>
          <p:cNvPr id="15" name="Diagrama de flujo: conector 14">
            <a:extLst>
              <a:ext uri="{FF2B5EF4-FFF2-40B4-BE49-F238E27FC236}">
                <a16:creationId xmlns:a16="http://schemas.microsoft.com/office/drawing/2014/main" id="{05CD1571-3217-4AE3-B5BC-63C9752195F2}"/>
              </a:ext>
            </a:extLst>
          </p:cNvPr>
          <p:cNvSpPr/>
          <p:nvPr/>
        </p:nvSpPr>
        <p:spPr>
          <a:xfrm>
            <a:off x="297131" y="3223560"/>
            <a:ext cx="308911" cy="178018"/>
          </a:xfrm>
          <a:prstGeom prst="flowChartConnector">
            <a:avLst/>
          </a:prstGeom>
          <a:solidFill>
            <a:srgbClr val="FA3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</a:p>
        </p:txBody>
      </p:sp>
      <p:sp>
        <p:nvSpPr>
          <p:cNvPr id="19" name="Diagrama de flujo: conector 18">
            <a:extLst>
              <a:ext uri="{FF2B5EF4-FFF2-40B4-BE49-F238E27FC236}">
                <a16:creationId xmlns:a16="http://schemas.microsoft.com/office/drawing/2014/main" id="{3AC4DA0D-5920-4CA4-837F-7B24C2CBDE8E}"/>
              </a:ext>
            </a:extLst>
          </p:cNvPr>
          <p:cNvSpPr/>
          <p:nvPr/>
        </p:nvSpPr>
        <p:spPr>
          <a:xfrm>
            <a:off x="142676" y="2918997"/>
            <a:ext cx="308911" cy="178018"/>
          </a:xfrm>
          <a:prstGeom prst="flowChartConnector">
            <a:avLst/>
          </a:prstGeom>
          <a:solidFill>
            <a:srgbClr val="FA3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</a:p>
        </p:txBody>
      </p:sp>
      <p:sp>
        <p:nvSpPr>
          <p:cNvPr id="22" name="Diagrama de flujo: conector 21">
            <a:extLst>
              <a:ext uri="{FF2B5EF4-FFF2-40B4-BE49-F238E27FC236}">
                <a16:creationId xmlns:a16="http://schemas.microsoft.com/office/drawing/2014/main" id="{C0673EF8-EFDB-431F-8750-BB0EE67187A6}"/>
              </a:ext>
            </a:extLst>
          </p:cNvPr>
          <p:cNvSpPr/>
          <p:nvPr/>
        </p:nvSpPr>
        <p:spPr>
          <a:xfrm>
            <a:off x="959198" y="3560656"/>
            <a:ext cx="308911" cy="178018"/>
          </a:xfrm>
          <a:prstGeom prst="flowChartConnector">
            <a:avLst/>
          </a:prstGeom>
          <a:solidFill>
            <a:srgbClr val="FA3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</a:t>
            </a:r>
          </a:p>
        </p:txBody>
      </p:sp>
      <p:sp>
        <p:nvSpPr>
          <p:cNvPr id="25" name="Diagrama de flujo: conector 24">
            <a:extLst>
              <a:ext uri="{FF2B5EF4-FFF2-40B4-BE49-F238E27FC236}">
                <a16:creationId xmlns:a16="http://schemas.microsoft.com/office/drawing/2014/main" id="{58B3E5D9-8884-468B-8030-11C30715CC16}"/>
              </a:ext>
            </a:extLst>
          </p:cNvPr>
          <p:cNvSpPr/>
          <p:nvPr/>
        </p:nvSpPr>
        <p:spPr>
          <a:xfrm>
            <a:off x="3665042" y="3223560"/>
            <a:ext cx="308911" cy="178018"/>
          </a:xfrm>
          <a:prstGeom prst="flowChartConnector">
            <a:avLst/>
          </a:prstGeom>
          <a:solidFill>
            <a:srgbClr val="FA3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4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2A781E0-8257-47C6-A3EE-AF7B68F47F41}"/>
              </a:ext>
            </a:extLst>
          </p:cNvPr>
          <p:cNvSpPr txBox="1"/>
          <p:nvPr/>
        </p:nvSpPr>
        <p:spPr>
          <a:xfrm>
            <a:off x="7330228" y="713562"/>
            <a:ext cx="1953472" cy="659723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rmAutofit/>
          </a:bodyPr>
          <a:lstStyle/>
          <a:p>
            <a:pPr defTabSz="519488">
              <a:lnSpc>
                <a:spcPct val="100000"/>
              </a:lnSpc>
              <a:defRPr/>
            </a:pPr>
            <a:r>
              <a:rPr lang="en-US" sz="1600" dirty="0">
                <a:solidFill>
                  <a:srgbClr val="FF68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Suppliers area	</a:t>
            </a:r>
          </a:p>
          <a:p>
            <a:pPr defTabSz="519488">
              <a:lnSpc>
                <a:spcPct val="100000"/>
              </a:lnSpc>
              <a:defRPr/>
            </a:pPr>
            <a:r>
              <a:rPr lang="en-US" sz="1600" dirty="0">
                <a:solidFill>
                  <a:srgbClr val="FF68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Billing platform</a:t>
            </a:r>
          </a:p>
          <a:p>
            <a:pPr algn="l">
              <a:lnSpc>
                <a:spcPct val="15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1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44"/>
          <p:cNvSpPr/>
          <p:nvPr/>
        </p:nvSpPr>
        <p:spPr>
          <a:xfrm flipH="1">
            <a:off x="11985928" y="1703346"/>
            <a:ext cx="178441" cy="128156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0D02A85D-D62F-4FA3-ACFB-32809677D59C}"/>
              </a:ext>
            </a:extLst>
          </p:cNvPr>
          <p:cNvSpPr txBox="1">
            <a:spLocks/>
          </p:cNvSpPr>
          <p:nvPr/>
        </p:nvSpPr>
        <p:spPr>
          <a:xfrm>
            <a:off x="174279" y="1122625"/>
            <a:ext cx="11811649" cy="1791194"/>
          </a:xfrm>
          <a:prstGeom prst="rect">
            <a:avLst/>
          </a:prstGeom>
        </p:spPr>
        <p:txBody>
          <a:bodyPr vert="horz" lIns="10800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calibri (Cuerpo)"/>
                <a:cs typeface="Calibri bold" panose="020F0702030404030204" pitchFamily="34" charset="0"/>
              </a:rPr>
              <a:t> </a:t>
            </a:r>
            <a:r>
              <a:rPr lang="en-US" sz="1800" dirty="0" err="1">
                <a:latin typeface="calibri (Cuerpo)"/>
                <a:cs typeface="Calibri bold" panose="020F0702030404030204" pitchFamily="34" charset="0"/>
              </a:rPr>
              <a:t>Datos</a:t>
            </a:r>
            <a:r>
              <a:rPr lang="en-US" sz="1800" dirty="0">
                <a:latin typeface="calibri (Cuerpo)"/>
                <a:cs typeface="Calibri bold" panose="020F0702030404030204" pitchFamily="34" charset="0"/>
              </a:rPr>
              <a:t> </a:t>
            </a:r>
            <a:r>
              <a:rPr lang="en-US" sz="1800" dirty="0" err="1">
                <a:latin typeface="calibri (Cuerpo)"/>
                <a:cs typeface="Calibri bold" panose="020F0702030404030204" pitchFamily="34" charset="0"/>
              </a:rPr>
              <a:t>fiscales</a:t>
            </a:r>
            <a:r>
              <a:rPr lang="en-US" sz="1800" dirty="0">
                <a:latin typeface="calibri (Cuerpo)"/>
                <a:cs typeface="Calibri bold" panose="020F0702030404030204" pitchFamily="34" charset="0"/>
              </a:rPr>
              <a:t> de la </a:t>
            </a:r>
            <a:r>
              <a:rPr lang="en-US" sz="1800" dirty="0" err="1">
                <a:latin typeface="calibri (Cuerpo)"/>
                <a:cs typeface="Calibri bold" panose="020F0702030404030204" pitchFamily="34" charset="0"/>
              </a:rPr>
              <a:t>empresa</a:t>
            </a:r>
            <a:r>
              <a:rPr lang="en-US" sz="1800" dirty="0">
                <a:latin typeface="calibri (Cuerpo)"/>
                <a:cs typeface="Calibri bold" panose="020F0702030404030204" pitchFamily="34" charset="0"/>
              </a:rPr>
              <a:t> </a:t>
            </a:r>
            <a:r>
              <a:rPr lang="en-US" sz="1800" dirty="0" err="1">
                <a:latin typeface="calibri (Cuerpo)"/>
                <a:cs typeface="Calibri bold" panose="020F0702030404030204" pitchFamily="34" charset="0"/>
              </a:rPr>
              <a:t>emisora</a:t>
            </a:r>
            <a:r>
              <a:rPr lang="en-US" sz="1800" dirty="0">
                <a:latin typeface="calibri (Cuerpo)"/>
                <a:cs typeface="Calibri bold" panose="020F0702030404030204" pitchFamily="34" charset="0"/>
              </a:rPr>
              <a:t> de </a:t>
            </a:r>
            <a:r>
              <a:rPr lang="en-US" sz="1800" dirty="0" err="1">
                <a:latin typeface="calibri (Cuerpo)"/>
                <a:cs typeface="Calibri bold" panose="020F0702030404030204" pitchFamily="34" charset="0"/>
              </a:rPr>
              <a:t>facturas</a:t>
            </a:r>
            <a:endParaRPr lang="en-US" sz="1800" b="1" dirty="0">
              <a:solidFill>
                <a:srgbClr val="E42312"/>
              </a:solidFill>
              <a:latin typeface="calibri (Cuerpo)"/>
              <a:cs typeface="Calibri bold" panose="020F07020304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b="0" dirty="0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        </a:t>
            </a:r>
            <a:r>
              <a:rPr lang="en-US" sz="1600" b="0" dirty="0" err="1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Perfil</a:t>
            </a:r>
            <a:r>
              <a:rPr lang="en-US" sz="1600" b="0" dirty="0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compañía</a:t>
            </a:r>
            <a:r>
              <a:rPr lang="en-US" sz="1600" b="0" dirty="0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 : Indica el </a:t>
            </a:r>
            <a:r>
              <a:rPr lang="en-US" sz="1600" b="0" dirty="0" err="1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tipo</a:t>
            </a:r>
            <a:r>
              <a:rPr lang="en-US" sz="1600" b="0" dirty="0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 de </a:t>
            </a:r>
            <a:r>
              <a:rPr lang="en-US" sz="1600" b="0" dirty="0" err="1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acceso</a:t>
            </a:r>
            <a:r>
              <a:rPr lang="en-US" sz="1600" b="0" dirty="0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 al Portal.  </a:t>
            </a:r>
            <a:r>
              <a:rPr lang="en-US" sz="1600" b="0" dirty="0" err="1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Pudiendo</a:t>
            </a:r>
            <a:r>
              <a:rPr lang="en-US" sz="1600" b="0" dirty="0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activar</a:t>
            </a:r>
            <a:r>
              <a:rPr lang="en-US" sz="1600" b="0" dirty="0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 o </a:t>
            </a:r>
            <a:r>
              <a:rPr lang="en-US" sz="1600" b="0" dirty="0" err="1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desactivar</a:t>
            </a:r>
            <a:r>
              <a:rPr lang="en-US" sz="1600" b="0" dirty="0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 el </a:t>
            </a:r>
            <a:r>
              <a:rPr lang="en-US" sz="1600" b="0" dirty="0" err="1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acceso</a:t>
            </a:r>
            <a:r>
              <a:rPr lang="en-US" sz="1600" b="0" dirty="0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 </a:t>
            </a:r>
            <a:r>
              <a:rPr lang="en-US" sz="1600" b="0" dirty="0" err="1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Completo</a:t>
            </a:r>
            <a:r>
              <a:rPr lang="en-US" sz="1600" b="0" dirty="0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*. </a:t>
            </a:r>
            <a:r>
              <a:rPr lang="en-US" sz="1600" dirty="0">
                <a:latin typeface="calibri (Cuerpo)"/>
                <a:cs typeface="Calibri bold" panose="020F0702030404030204" pitchFamily="34" charset="0"/>
              </a:rPr>
              <a:t>Ambos </a:t>
            </a:r>
            <a:r>
              <a:rPr lang="en-US" sz="1600" dirty="0" err="1">
                <a:latin typeface="calibri (Cuerpo)"/>
                <a:cs typeface="Calibri bold" panose="020F0702030404030204" pitchFamily="34" charset="0"/>
              </a:rPr>
              <a:t>accesos</a:t>
            </a:r>
            <a:r>
              <a:rPr lang="en-US" sz="1600" dirty="0">
                <a:latin typeface="calibri (Cuerpo)"/>
                <a:cs typeface="Calibri bold" panose="020F0702030404030204" pitchFamily="34" charset="0"/>
              </a:rPr>
              <a:t> </a:t>
            </a:r>
            <a:r>
              <a:rPr lang="en-US" sz="1600" dirty="0" err="1">
                <a:latin typeface="calibri (Cuerpo)"/>
                <a:cs typeface="Calibri bold" panose="020F0702030404030204" pitchFamily="34" charset="0"/>
              </a:rPr>
              <a:t>ofrecen</a:t>
            </a:r>
            <a:r>
              <a:rPr lang="en-US" sz="1600" dirty="0">
                <a:latin typeface="calibri (Cuerpo)"/>
                <a:cs typeface="Calibri bold" panose="020F0702030404030204" pitchFamily="34" charset="0"/>
              </a:rPr>
              <a:t> la consulta del </a:t>
            </a:r>
            <a:r>
              <a:rPr lang="en-US" sz="1600" dirty="0" err="1">
                <a:latin typeface="calibri (Cuerpo)"/>
                <a:cs typeface="Calibri bold" panose="020F0702030404030204" pitchFamily="34" charset="0"/>
              </a:rPr>
              <a:t>estado</a:t>
            </a:r>
            <a:r>
              <a:rPr lang="en-US" sz="1600" dirty="0">
                <a:latin typeface="calibri (Cuerpo)"/>
                <a:cs typeface="Calibri bold" panose="020F0702030404030204" pitchFamily="34" charset="0"/>
              </a:rPr>
              <a:t> y </a:t>
            </a:r>
            <a:r>
              <a:rPr lang="en-US" sz="1600" dirty="0" err="1">
                <a:latin typeface="calibri (Cuerpo)"/>
                <a:cs typeface="Calibri bold" panose="020F0702030404030204" pitchFamily="34" charset="0"/>
              </a:rPr>
              <a:t>fecha</a:t>
            </a:r>
            <a:r>
              <a:rPr lang="en-US" sz="1600" dirty="0">
                <a:latin typeface="calibri (Cuerpo)"/>
                <a:cs typeface="Calibri bold" panose="020F0702030404030204" pitchFamily="34" charset="0"/>
              </a:rPr>
              <a:t> de </a:t>
            </a:r>
            <a:r>
              <a:rPr lang="en-US" sz="1600" dirty="0" err="1">
                <a:latin typeface="calibri (Cuerpo)"/>
                <a:cs typeface="Calibri bold" panose="020F0702030404030204" pitchFamily="34" charset="0"/>
              </a:rPr>
              <a:t>pago</a:t>
            </a:r>
            <a:r>
              <a:rPr lang="en-US" sz="1600" dirty="0">
                <a:latin typeface="calibri (Cuerpo)"/>
                <a:cs typeface="Calibri bold" panose="020F0702030404030204" pitchFamily="34" charset="0"/>
              </a:rPr>
              <a:t> de </a:t>
            </a:r>
            <a:r>
              <a:rPr lang="en-US" sz="1600" dirty="0" err="1">
                <a:latin typeface="calibri (Cuerpo)"/>
                <a:cs typeface="Calibri bold" panose="020F0702030404030204" pitchFamily="34" charset="0"/>
              </a:rPr>
              <a:t>tus</a:t>
            </a:r>
            <a:r>
              <a:rPr lang="en-US" sz="1600" dirty="0">
                <a:latin typeface="calibri (Cuerpo)"/>
                <a:cs typeface="Calibri bold" panose="020F0702030404030204" pitchFamily="34" charset="0"/>
              </a:rPr>
              <a:t> </a:t>
            </a:r>
            <a:r>
              <a:rPr lang="en-US" sz="1600" dirty="0" err="1">
                <a:latin typeface="calibri (Cuerpo)"/>
                <a:cs typeface="Calibri bold" panose="020F0702030404030204" pitchFamily="34" charset="0"/>
              </a:rPr>
              <a:t>facturas</a:t>
            </a:r>
            <a:endParaRPr lang="en-US" sz="1800" b="0" dirty="0">
              <a:solidFill>
                <a:schemeClr val="tx1"/>
              </a:solidFill>
              <a:latin typeface="calibri (Cuerpo)"/>
              <a:cs typeface="Calibri bold" panose="020F0702030404030204" pitchFamily="34" charset="0"/>
            </a:endParaRPr>
          </a:p>
          <a:p>
            <a:pPr lvl="1" indent="0">
              <a:lnSpc>
                <a:spcPct val="100000"/>
              </a:lnSpc>
              <a:buNone/>
            </a:pPr>
            <a:r>
              <a:rPr lang="en-US" sz="1800" b="0" dirty="0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	</a:t>
            </a:r>
            <a:r>
              <a:rPr lang="en-US" sz="1800" b="0" dirty="0" err="1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Acceso</a:t>
            </a:r>
            <a:r>
              <a:rPr lang="en-US" sz="1800" b="0" dirty="0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completo</a:t>
            </a:r>
            <a:r>
              <a:rPr lang="en-US" sz="1800" b="0" dirty="0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: (1) </a:t>
            </a:r>
            <a:r>
              <a:rPr lang="en-US" sz="1800" b="0" dirty="0" err="1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Enviar</a:t>
            </a:r>
            <a:r>
              <a:rPr lang="en-US" sz="1800" b="0" dirty="0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 Factura (2)Consulta Pedidos (3) Consulta </a:t>
            </a:r>
            <a:r>
              <a:rPr lang="en-US" sz="1800" b="0" dirty="0" err="1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factura</a:t>
            </a:r>
            <a:endParaRPr lang="en-US" sz="1800" b="0" dirty="0">
              <a:solidFill>
                <a:schemeClr val="tx1"/>
              </a:solidFill>
              <a:latin typeface="calibri (Cuerpo)"/>
              <a:cs typeface="Calibri bold" panose="020F0702030404030204" pitchFamily="34" charset="0"/>
            </a:endParaRPr>
          </a:p>
          <a:p>
            <a:pPr lvl="1" indent="0">
              <a:lnSpc>
                <a:spcPct val="100000"/>
              </a:lnSpc>
              <a:buNone/>
            </a:pPr>
            <a:r>
              <a:rPr lang="en-US" sz="1800" b="0" dirty="0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	</a:t>
            </a:r>
            <a:r>
              <a:rPr lang="en-US" sz="1800" b="0" dirty="0" err="1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Desactivación</a:t>
            </a:r>
            <a:r>
              <a:rPr lang="en-US" sz="1800" b="0" dirty="0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acceso</a:t>
            </a:r>
            <a:r>
              <a:rPr lang="en-US" sz="1800" b="0" dirty="0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completo</a:t>
            </a:r>
            <a:r>
              <a:rPr lang="en-US" sz="1800" b="0" dirty="0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: (3) Consulta </a:t>
            </a:r>
            <a:r>
              <a:rPr lang="en-US" sz="1800" b="0" dirty="0" err="1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factura</a:t>
            </a:r>
            <a:r>
              <a:rPr lang="en-US" sz="1800" b="0" dirty="0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 .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800" b="0" dirty="0" err="1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Datos</a:t>
            </a:r>
            <a:r>
              <a:rPr lang="en-US" sz="1800" b="0" dirty="0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 de </a:t>
            </a:r>
            <a:r>
              <a:rPr lang="en-US" sz="1800" b="0" dirty="0" err="1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usuario</a:t>
            </a:r>
            <a:r>
              <a:rPr lang="en-US" sz="1800" b="0" dirty="0">
                <a:solidFill>
                  <a:schemeClr val="tx1"/>
                </a:solidFill>
                <a:latin typeface="calibri (Cuerpo)"/>
                <a:cs typeface="Calibri bold" panose="020F0702030404030204" pitchFamily="34" charset="0"/>
              </a:rPr>
              <a:t> del Portal</a:t>
            </a:r>
            <a:endParaRPr lang="es-ES" sz="1800" b="0" dirty="0">
              <a:solidFill>
                <a:schemeClr val="tx1"/>
              </a:solidFill>
              <a:latin typeface="calibri (Cuerpo)"/>
              <a:cs typeface="Calibri bold" panose="020F0702030404030204" pitchFamily="34" charset="0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BDC21AD9-9827-4127-93AC-1A73BB8C759C}"/>
              </a:ext>
            </a:extLst>
          </p:cNvPr>
          <p:cNvSpPr txBox="1">
            <a:spLocks/>
          </p:cNvSpPr>
          <p:nvPr/>
        </p:nvSpPr>
        <p:spPr>
          <a:xfrm>
            <a:off x="174278" y="210691"/>
            <a:ext cx="10319900" cy="4655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933" b="1" i="0" kern="1200" baseline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9488">
              <a:defRPr/>
            </a:pPr>
            <a:r>
              <a:rPr lang="en-US" sz="2800" dirty="0" err="1">
                <a:solidFill>
                  <a:srgbClr val="FF683C"/>
                </a:solidFill>
                <a:latin typeface="+mn-lt"/>
              </a:rPr>
              <a:t>Regístrate</a:t>
            </a:r>
            <a:r>
              <a:rPr lang="en-US" sz="2800" dirty="0">
                <a:solidFill>
                  <a:srgbClr val="FF683C"/>
                </a:solidFill>
                <a:latin typeface="+mn-lt"/>
              </a:rPr>
              <a:t> en el Portal</a:t>
            </a:r>
          </a:p>
        </p:txBody>
      </p:sp>
      <p:sp>
        <p:nvSpPr>
          <p:cNvPr id="6" name="Diagrama de flujo: conector 5">
            <a:extLst>
              <a:ext uri="{FF2B5EF4-FFF2-40B4-BE49-F238E27FC236}">
                <a16:creationId xmlns:a16="http://schemas.microsoft.com/office/drawing/2014/main" id="{48000D9D-BF7C-485B-899A-1DE28929F653}"/>
              </a:ext>
            </a:extLst>
          </p:cNvPr>
          <p:cNvSpPr/>
          <p:nvPr/>
        </p:nvSpPr>
        <p:spPr>
          <a:xfrm>
            <a:off x="4086137" y="2792740"/>
            <a:ext cx="308911" cy="216000"/>
          </a:xfrm>
          <a:prstGeom prst="flowChartConnector">
            <a:avLst/>
          </a:prstGeom>
          <a:solidFill>
            <a:srgbClr val="FA3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</a:p>
        </p:txBody>
      </p:sp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1F2EDC47-69DB-4C9F-BE4C-08E90F698839}"/>
              </a:ext>
            </a:extLst>
          </p:cNvPr>
          <p:cNvSpPr/>
          <p:nvPr/>
        </p:nvSpPr>
        <p:spPr>
          <a:xfrm>
            <a:off x="9906935" y="2697819"/>
            <a:ext cx="308911" cy="216000"/>
          </a:xfrm>
          <a:prstGeom prst="flowChartConnector">
            <a:avLst/>
          </a:prstGeom>
          <a:solidFill>
            <a:srgbClr val="FA3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</a:p>
        </p:txBody>
      </p:sp>
      <p:sp>
        <p:nvSpPr>
          <p:cNvPr id="9" name="Diagrama de flujo: conector 8">
            <a:extLst>
              <a:ext uri="{FF2B5EF4-FFF2-40B4-BE49-F238E27FC236}">
                <a16:creationId xmlns:a16="http://schemas.microsoft.com/office/drawing/2014/main" id="{26F8D23A-4A84-4F7B-8EF4-BACC8AB73201}"/>
              </a:ext>
            </a:extLst>
          </p:cNvPr>
          <p:cNvSpPr/>
          <p:nvPr/>
        </p:nvSpPr>
        <p:spPr>
          <a:xfrm>
            <a:off x="206072" y="1125689"/>
            <a:ext cx="308911" cy="216000"/>
          </a:xfrm>
          <a:prstGeom prst="flowChartConnector">
            <a:avLst/>
          </a:prstGeom>
          <a:solidFill>
            <a:srgbClr val="FA3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</a:p>
        </p:txBody>
      </p:sp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9C15B8BB-A8A8-470A-8BBB-9E6CC92608B6}"/>
              </a:ext>
            </a:extLst>
          </p:cNvPr>
          <p:cNvSpPr/>
          <p:nvPr/>
        </p:nvSpPr>
        <p:spPr>
          <a:xfrm>
            <a:off x="344331" y="2682530"/>
            <a:ext cx="308911" cy="216000"/>
          </a:xfrm>
          <a:prstGeom prst="flowChartConnector">
            <a:avLst/>
          </a:prstGeom>
          <a:solidFill>
            <a:srgbClr val="FA3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EB5D4995-B7F9-4C7C-8A58-A3977EAED831}"/>
              </a:ext>
            </a:extLst>
          </p:cNvPr>
          <p:cNvSpPr txBox="1">
            <a:spLocks/>
          </p:cNvSpPr>
          <p:nvPr/>
        </p:nvSpPr>
        <p:spPr>
          <a:xfrm>
            <a:off x="27631" y="708503"/>
            <a:ext cx="11499806" cy="354145"/>
          </a:xfrm>
          <a:prstGeom prst="rect">
            <a:avLst/>
          </a:prstGeom>
        </p:spPr>
        <p:txBody>
          <a:bodyPr vert="horz" lIns="10800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519488">
              <a:lnSpc>
                <a:spcPct val="100000"/>
              </a:lnSpc>
              <a:defRPr/>
            </a:pPr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de alta tu compañía y usuario de acceso en el Portal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57E2624-97E2-4D37-B8B3-8CA0D0F3C5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8" t="30822" r="5451" b="5207"/>
          <a:stretch/>
        </p:blipFill>
        <p:spPr>
          <a:xfrm>
            <a:off x="389424" y="3045192"/>
            <a:ext cx="11217948" cy="4384872"/>
          </a:xfrm>
          <a:prstGeom prst="rect">
            <a:avLst/>
          </a:prstGeom>
        </p:spPr>
      </p:pic>
      <p:sp>
        <p:nvSpPr>
          <p:cNvPr id="14" name="Diagrama de flujo: conector 13">
            <a:extLst>
              <a:ext uri="{FF2B5EF4-FFF2-40B4-BE49-F238E27FC236}">
                <a16:creationId xmlns:a16="http://schemas.microsoft.com/office/drawing/2014/main" id="{BE8B2ED4-4931-4F51-81EB-50EEA360C1B0}"/>
              </a:ext>
            </a:extLst>
          </p:cNvPr>
          <p:cNvSpPr/>
          <p:nvPr/>
        </p:nvSpPr>
        <p:spPr>
          <a:xfrm>
            <a:off x="319668" y="1473062"/>
            <a:ext cx="288000" cy="216000"/>
          </a:xfrm>
          <a:prstGeom prst="flowChartConnector">
            <a:avLst/>
          </a:prstGeom>
          <a:solidFill>
            <a:srgbClr val="FA3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/>
              <a:t>*</a:t>
            </a:r>
          </a:p>
        </p:txBody>
      </p:sp>
      <p:sp>
        <p:nvSpPr>
          <p:cNvPr id="16" name="Diagrama de flujo: conector 15">
            <a:extLst>
              <a:ext uri="{FF2B5EF4-FFF2-40B4-BE49-F238E27FC236}">
                <a16:creationId xmlns:a16="http://schemas.microsoft.com/office/drawing/2014/main" id="{B0B97357-FEB8-4C4A-8D98-ACCE304066A8}"/>
              </a:ext>
            </a:extLst>
          </p:cNvPr>
          <p:cNvSpPr/>
          <p:nvPr/>
        </p:nvSpPr>
        <p:spPr>
          <a:xfrm>
            <a:off x="675632" y="5601563"/>
            <a:ext cx="288000" cy="216000"/>
          </a:xfrm>
          <a:prstGeom prst="flowChartConnector">
            <a:avLst/>
          </a:prstGeom>
          <a:solidFill>
            <a:srgbClr val="FA3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00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450477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44"/>
          <p:cNvSpPr/>
          <p:nvPr/>
        </p:nvSpPr>
        <p:spPr>
          <a:xfrm flipH="1">
            <a:off x="11985928" y="1703346"/>
            <a:ext cx="178441" cy="128156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61578" y="210691"/>
            <a:ext cx="10319900" cy="465556"/>
          </a:xfrm>
        </p:spPr>
        <p:txBody>
          <a:bodyPr/>
          <a:lstStyle/>
          <a:p>
            <a:pPr lvl="0" defTabSz="519488">
              <a:defRPr/>
            </a:pPr>
            <a:r>
              <a:rPr lang="en-US" sz="2800" dirty="0" err="1">
                <a:solidFill>
                  <a:srgbClr val="FF683C"/>
                </a:solidFill>
                <a:latin typeface="+mn-lt"/>
              </a:rPr>
              <a:t>Perfil</a:t>
            </a:r>
            <a:r>
              <a:rPr lang="en-US" sz="2800" dirty="0">
                <a:solidFill>
                  <a:srgbClr val="FF683C"/>
                </a:solidFill>
                <a:latin typeface="+mn-lt"/>
              </a:rPr>
              <a:t> Proveedor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7BCE56A-30EA-4CDD-8E46-6A6BE16C849C}"/>
              </a:ext>
            </a:extLst>
          </p:cNvPr>
          <p:cNvPicPr/>
          <p:nvPr/>
        </p:nvPicPr>
        <p:blipFill rotWithShape="1">
          <a:blip r:embed="rId2"/>
          <a:srcRect t="29813" r="40845" b="65497"/>
          <a:stretch/>
        </p:blipFill>
        <p:spPr bwMode="auto">
          <a:xfrm>
            <a:off x="161578" y="1068679"/>
            <a:ext cx="11052000" cy="32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AAF5B01-2BBB-4885-901D-C51D7D7A9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557" y="1784190"/>
            <a:ext cx="1404442" cy="330557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1FEFF1C-77D7-4895-A12A-A68E327D6C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0901"/>
          <a:stretch/>
        </p:blipFill>
        <p:spPr>
          <a:xfrm>
            <a:off x="827420" y="1501609"/>
            <a:ext cx="4380488" cy="30409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A91BBC4-EDC5-4B17-9E46-D5EC91C2A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537346"/>
            <a:ext cx="3902439" cy="3877636"/>
          </a:xfrm>
          <a:prstGeom prst="rect">
            <a:avLst/>
          </a:prstGeom>
        </p:spPr>
      </p:pic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07E0253A-D9EF-4502-AFBD-0A587B704FFC}"/>
              </a:ext>
            </a:extLst>
          </p:cNvPr>
          <p:cNvSpPr txBox="1">
            <a:spLocks/>
          </p:cNvSpPr>
          <p:nvPr/>
        </p:nvSpPr>
        <p:spPr>
          <a:xfrm>
            <a:off x="27631" y="708503"/>
            <a:ext cx="11499806" cy="659723"/>
          </a:xfrm>
          <a:prstGeom prst="rect">
            <a:avLst/>
          </a:prstGeom>
        </p:spPr>
        <p:txBody>
          <a:bodyPr vert="horz" lIns="10800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519488">
              <a:lnSpc>
                <a:spcPct val="100000"/>
              </a:lnSpc>
              <a:defRPr/>
            </a:pPr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Actualiza datos de compañía y usuario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1B01452-4649-4ECB-99EC-419A4C819D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616" t="53739" r="15308" b="41534"/>
          <a:stretch/>
        </p:blipFill>
        <p:spPr>
          <a:xfrm>
            <a:off x="778567" y="5190322"/>
            <a:ext cx="4504291" cy="441524"/>
          </a:xfrm>
          <a:prstGeom prst="rect">
            <a:avLst/>
          </a:prstGeom>
        </p:spPr>
      </p:pic>
      <p:sp>
        <p:nvSpPr>
          <p:cNvPr id="15" name="Diagrama de flujo: conector 14">
            <a:extLst>
              <a:ext uri="{FF2B5EF4-FFF2-40B4-BE49-F238E27FC236}">
                <a16:creationId xmlns:a16="http://schemas.microsoft.com/office/drawing/2014/main" id="{6C960495-47A7-4594-AC84-5E2D2E8B79E9}"/>
              </a:ext>
            </a:extLst>
          </p:cNvPr>
          <p:cNvSpPr/>
          <p:nvPr/>
        </p:nvSpPr>
        <p:spPr>
          <a:xfrm>
            <a:off x="467714" y="1805702"/>
            <a:ext cx="308911" cy="216000"/>
          </a:xfrm>
          <a:prstGeom prst="flowChartConnector">
            <a:avLst/>
          </a:prstGeom>
          <a:solidFill>
            <a:srgbClr val="FA3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*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77AD768-1FA1-485D-B3BA-5C4E16AEBD37}"/>
              </a:ext>
            </a:extLst>
          </p:cNvPr>
          <p:cNvSpPr txBox="1"/>
          <p:nvPr/>
        </p:nvSpPr>
        <p:spPr>
          <a:xfrm>
            <a:off x="5972426" y="1555215"/>
            <a:ext cx="4710446" cy="753096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Diagrama de flujo: conector 17">
            <a:extLst>
              <a:ext uri="{FF2B5EF4-FFF2-40B4-BE49-F238E27FC236}">
                <a16:creationId xmlns:a16="http://schemas.microsoft.com/office/drawing/2014/main" id="{08528AF7-409B-4624-8E9F-A1DD1F15272D}"/>
              </a:ext>
            </a:extLst>
          </p:cNvPr>
          <p:cNvSpPr/>
          <p:nvPr/>
        </p:nvSpPr>
        <p:spPr>
          <a:xfrm>
            <a:off x="529596" y="5828872"/>
            <a:ext cx="308911" cy="216000"/>
          </a:xfrm>
          <a:prstGeom prst="flowChartConnector">
            <a:avLst/>
          </a:prstGeom>
          <a:solidFill>
            <a:srgbClr val="FA3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*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259144C-5BF4-495C-99FC-A54B1E41B825}"/>
              </a:ext>
            </a:extLst>
          </p:cNvPr>
          <p:cNvSpPr txBox="1"/>
          <p:nvPr/>
        </p:nvSpPr>
        <p:spPr>
          <a:xfrm>
            <a:off x="827420" y="5732226"/>
            <a:ext cx="4710446" cy="753096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Todos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los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datos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son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modificables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excepción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del CIF.</a:t>
            </a:r>
          </a:p>
          <a:p>
            <a:pPr algn="l"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Este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cambio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implica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una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nueva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alta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en el Portal</a:t>
            </a:r>
          </a:p>
        </p:txBody>
      </p:sp>
      <p:sp>
        <p:nvSpPr>
          <p:cNvPr id="21" name="Diagrama de flujo: conector 20">
            <a:extLst>
              <a:ext uri="{FF2B5EF4-FFF2-40B4-BE49-F238E27FC236}">
                <a16:creationId xmlns:a16="http://schemas.microsoft.com/office/drawing/2014/main" id="{9E79B8D4-2B3D-4D69-9E1A-51335DA9114A}"/>
              </a:ext>
            </a:extLst>
          </p:cNvPr>
          <p:cNvSpPr/>
          <p:nvPr/>
        </p:nvSpPr>
        <p:spPr>
          <a:xfrm>
            <a:off x="7430201" y="3307045"/>
            <a:ext cx="308911" cy="216000"/>
          </a:xfrm>
          <a:prstGeom prst="flowChartConnector">
            <a:avLst/>
          </a:prstGeom>
          <a:solidFill>
            <a:srgbClr val="FA3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        </a:t>
            </a:r>
          </a:p>
        </p:txBody>
      </p:sp>
      <p:sp>
        <p:nvSpPr>
          <p:cNvPr id="22" name="Diagrama de flujo: conector 21">
            <a:extLst>
              <a:ext uri="{FF2B5EF4-FFF2-40B4-BE49-F238E27FC236}">
                <a16:creationId xmlns:a16="http://schemas.microsoft.com/office/drawing/2014/main" id="{23B367B4-2137-49D9-B00A-005F445F74E4}"/>
              </a:ext>
            </a:extLst>
          </p:cNvPr>
          <p:cNvSpPr/>
          <p:nvPr/>
        </p:nvSpPr>
        <p:spPr>
          <a:xfrm>
            <a:off x="7430202" y="3573667"/>
            <a:ext cx="308911" cy="216000"/>
          </a:xfrm>
          <a:prstGeom prst="flowChartConnector">
            <a:avLst/>
          </a:prstGeom>
          <a:solidFill>
            <a:srgbClr val="FA3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7CFA115-1A62-442E-9801-F8A207B94C99}"/>
              </a:ext>
            </a:extLst>
          </p:cNvPr>
          <p:cNvSpPr txBox="1"/>
          <p:nvPr/>
        </p:nvSpPr>
        <p:spPr>
          <a:xfrm>
            <a:off x="6036058" y="5732226"/>
            <a:ext cx="5746211" cy="753096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Email para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recibir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notificaciones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desde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el Portal</a:t>
            </a:r>
          </a:p>
          <a:p>
            <a:pPr algn="l">
              <a:lnSpc>
                <a:spcPct val="150000"/>
              </a:lnSpc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Activa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Desactiva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las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notificaciones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cambios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estado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factura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Diagrama de flujo: conector 23">
            <a:extLst>
              <a:ext uri="{FF2B5EF4-FFF2-40B4-BE49-F238E27FC236}">
                <a16:creationId xmlns:a16="http://schemas.microsoft.com/office/drawing/2014/main" id="{D4828967-BF40-4A91-9DA5-F0A7B6C28ACF}"/>
              </a:ext>
            </a:extLst>
          </p:cNvPr>
          <p:cNvSpPr/>
          <p:nvPr/>
        </p:nvSpPr>
        <p:spPr>
          <a:xfrm>
            <a:off x="5835690" y="5828872"/>
            <a:ext cx="308911" cy="216000"/>
          </a:xfrm>
          <a:prstGeom prst="flowChartConnector">
            <a:avLst/>
          </a:prstGeom>
          <a:solidFill>
            <a:srgbClr val="FA3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</a:t>
            </a:r>
          </a:p>
        </p:txBody>
      </p:sp>
      <p:sp>
        <p:nvSpPr>
          <p:cNvPr id="26" name="Diagrama de flujo: conector 25">
            <a:extLst>
              <a:ext uri="{FF2B5EF4-FFF2-40B4-BE49-F238E27FC236}">
                <a16:creationId xmlns:a16="http://schemas.microsoft.com/office/drawing/2014/main" id="{1922E4E4-BC68-4D09-A363-06476F79CF96}"/>
              </a:ext>
            </a:extLst>
          </p:cNvPr>
          <p:cNvSpPr/>
          <p:nvPr/>
        </p:nvSpPr>
        <p:spPr>
          <a:xfrm>
            <a:off x="5835690" y="6187077"/>
            <a:ext cx="308911" cy="216000"/>
          </a:xfrm>
          <a:prstGeom prst="flowChartConnector">
            <a:avLst/>
          </a:prstGeom>
          <a:solidFill>
            <a:srgbClr val="FA3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08305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44"/>
          <p:cNvSpPr/>
          <p:nvPr/>
        </p:nvSpPr>
        <p:spPr>
          <a:xfrm flipH="1">
            <a:off x="11985928" y="1703346"/>
            <a:ext cx="178441" cy="128156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61578" y="210691"/>
            <a:ext cx="10319900" cy="465556"/>
          </a:xfrm>
        </p:spPr>
        <p:txBody>
          <a:bodyPr/>
          <a:lstStyle/>
          <a:p>
            <a:pPr lvl="0" defTabSz="519488">
              <a:defRPr/>
            </a:pPr>
            <a:r>
              <a:rPr lang="en-US" sz="2800" dirty="0">
                <a:solidFill>
                  <a:srgbClr val="FF683C"/>
                </a:solidFill>
                <a:latin typeface="+mn-lt"/>
              </a:rPr>
              <a:t>Pedidos_ </a:t>
            </a:r>
            <a:r>
              <a:rPr lang="en-US" sz="2800" dirty="0" err="1">
                <a:solidFill>
                  <a:srgbClr val="FF683C"/>
                </a:solidFill>
                <a:latin typeface="+mn-lt"/>
              </a:rPr>
              <a:t>Consultar</a:t>
            </a:r>
            <a:r>
              <a:rPr lang="en-US" sz="2800" dirty="0">
                <a:solidFill>
                  <a:srgbClr val="FF683C"/>
                </a:solidFill>
                <a:latin typeface="+mn-lt"/>
              </a:rPr>
              <a:t>/</a:t>
            </a:r>
            <a:r>
              <a:rPr lang="en-US" sz="2800" dirty="0" err="1">
                <a:solidFill>
                  <a:srgbClr val="FF683C"/>
                </a:solidFill>
                <a:latin typeface="+mn-lt"/>
              </a:rPr>
              <a:t>Facturar</a:t>
            </a:r>
            <a:r>
              <a:rPr lang="en-US" sz="2800" dirty="0">
                <a:solidFill>
                  <a:srgbClr val="FF683C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683C"/>
                </a:solidFill>
                <a:latin typeface="+mn-lt"/>
              </a:rPr>
              <a:t>pedidos</a:t>
            </a:r>
            <a:endParaRPr lang="en-US" sz="2800" dirty="0">
              <a:solidFill>
                <a:srgbClr val="FF683C"/>
              </a:solidFill>
              <a:latin typeface="+mn-lt"/>
            </a:endParaRP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0D02A85D-D62F-4FA3-ACFB-32809677D59C}"/>
              </a:ext>
            </a:extLst>
          </p:cNvPr>
          <p:cNvSpPr txBox="1">
            <a:spLocks/>
          </p:cNvSpPr>
          <p:nvPr/>
        </p:nvSpPr>
        <p:spPr>
          <a:xfrm>
            <a:off x="161578" y="1465623"/>
            <a:ext cx="11707515" cy="4836702"/>
          </a:xfrm>
          <a:prstGeom prst="rect">
            <a:avLst/>
          </a:prstGeom>
        </p:spPr>
        <p:txBody>
          <a:bodyPr vert="horz" lIns="10800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s-ES" sz="160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B61AA453-E92B-4671-B4AD-8A9D84F963BF}"/>
              </a:ext>
            </a:extLst>
          </p:cNvPr>
          <p:cNvSpPr txBox="1">
            <a:spLocks/>
          </p:cNvSpPr>
          <p:nvPr/>
        </p:nvSpPr>
        <p:spPr>
          <a:xfrm>
            <a:off x="371827" y="1790665"/>
            <a:ext cx="11792541" cy="296719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519488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 sz="1867" b="0" i="0" kern="1200" baseline="0">
                <a:solidFill>
                  <a:srgbClr val="55555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44168" indent="-324680" algn="l" defTabSz="519488" rtl="0" eaLnBrk="1" latinLnBrk="0" hangingPunct="1">
              <a:spcBef>
                <a:spcPct val="20000"/>
              </a:spcBef>
              <a:buFont typeface="Arial"/>
              <a:buChar char="–"/>
              <a:defRPr sz="1867" b="1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2pPr>
            <a:lvl3pPr marL="1298721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1867" b="1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3pPr>
            <a:lvl4pPr marL="1818208" indent="-259744" algn="l" defTabSz="519488" rtl="0" eaLnBrk="1" latinLnBrk="0" hangingPunct="1">
              <a:spcBef>
                <a:spcPct val="20000"/>
              </a:spcBef>
              <a:buFont typeface="Arial"/>
              <a:buChar char="–"/>
              <a:defRPr sz="1867" b="1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4pPr>
            <a:lvl5pPr marL="2337696" indent="-259744" algn="l" defTabSz="519488" rtl="0" eaLnBrk="1" latinLnBrk="0" hangingPunct="1">
              <a:spcBef>
                <a:spcPct val="20000"/>
              </a:spcBef>
              <a:buFont typeface="Arial"/>
              <a:buChar char="»"/>
              <a:defRPr sz="1867" b="1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5pPr>
            <a:lvl6pPr marL="2857185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1867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6pPr>
            <a:lvl7pPr marL="3376673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1867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7pPr>
            <a:lvl8pPr marL="3896161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1867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8pPr>
            <a:lvl9pPr marL="4415650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1867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94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83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Consultar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683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83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pedido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683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indent="-32468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Indica el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número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pedido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indent="-32468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Para</a:t>
            </a:r>
            <a:r>
              <a:rPr lang="en-US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búsquedas por fecha pedido anterior a 15 meses modifica el rango de fechas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indent="-32468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Selecciona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icono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indent="-324680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Consulta el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estado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pedido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en las </a:t>
            </a:r>
            <a:r>
              <a:rPr lang="en-US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columnas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D1BB4BA-C04F-40DF-8014-31DDA2486153}"/>
              </a:ext>
            </a:extLst>
          </p:cNvPr>
          <p:cNvSpPr txBox="1"/>
          <p:nvPr/>
        </p:nvSpPr>
        <p:spPr>
          <a:xfrm>
            <a:off x="680439" y="3863293"/>
            <a:ext cx="10059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9488"/>
            <a:r>
              <a:rPr lang="en-US" sz="1600" i="1" dirty="0">
                <a:solidFill>
                  <a:srgbClr val="FF0000"/>
                </a:solidFill>
                <a:cs typeface="Calibri" panose="020F0502020204030204" pitchFamily="34" charset="0"/>
              </a:rPr>
              <a:t>Si el </a:t>
            </a:r>
            <a:r>
              <a:rPr lang="en-US" sz="1600" i="1" dirty="0" err="1">
                <a:solidFill>
                  <a:srgbClr val="FF0000"/>
                </a:solidFill>
                <a:cs typeface="Calibri" panose="020F0502020204030204" pitchFamily="34" charset="0"/>
              </a:rPr>
              <a:t>pedido</a:t>
            </a:r>
            <a:r>
              <a:rPr lang="en-US" sz="1600" i="1" dirty="0">
                <a:solidFill>
                  <a:srgbClr val="FF0000"/>
                </a:solidFill>
                <a:cs typeface="Calibri" panose="020F0502020204030204" pitchFamily="34" charset="0"/>
              </a:rPr>
              <a:t> no </a:t>
            </a:r>
            <a:r>
              <a:rPr lang="en-US" sz="1600" i="1" dirty="0" err="1">
                <a:solidFill>
                  <a:srgbClr val="FF0000"/>
                </a:solidFill>
                <a:cs typeface="Calibri" panose="020F0502020204030204" pitchFamily="34" charset="0"/>
              </a:rPr>
              <a:t>aparece</a:t>
            </a:r>
            <a:r>
              <a:rPr lang="en-US" sz="1600" i="1" dirty="0">
                <a:solidFill>
                  <a:srgbClr val="FF0000"/>
                </a:solidFill>
                <a:cs typeface="Calibri" panose="020F0502020204030204" pitchFamily="34" charset="0"/>
              </a:rPr>
              <a:t> en la web </a:t>
            </a:r>
            <a:r>
              <a:rPr lang="en-US" sz="1600" i="1" dirty="0" err="1">
                <a:solidFill>
                  <a:srgbClr val="FF0000"/>
                </a:solidFill>
                <a:cs typeface="Calibri" panose="020F0502020204030204" pitchFamily="34" charset="0"/>
              </a:rPr>
              <a:t>contacta</a:t>
            </a:r>
            <a:r>
              <a:rPr lang="en-US" sz="1600" i="1" dirty="0">
                <a:solidFill>
                  <a:srgbClr val="FF0000"/>
                </a:solidFill>
                <a:cs typeface="Calibri" panose="020F0502020204030204" pitchFamily="34" charset="0"/>
              </a:rPr>
              <a:t> con 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APcontactcenter@thegbfoods.com</a:t>
            </a:r>
            <a:r>
              <a:rPr lang="en-US" sz="1600" u="sng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1600" i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171B4BA-19D8-4116-A449-223EEB40B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0890" y="2322966"/>
            <a:ext cx="3852000" cy="41121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5AF7031-5C8E-420B-9BFE-E41179DB2D99}"/>
              </a:ext>
            </a:extLst>
          </p:cNvPr>
          <p:cNvPicPr/>
          <p:nvPr/>
        </p:nvPicPr>
        <p:blipFill rotWithShape="1">
          <a:blip r:embed="rId5"/>
          <a:srcRect l="10410" t="62025" r="73161" b="34276"/>
          <a:stretch/>
        </p:blipFill>
        <p:spPr bwMode="auto">
          <a:xfrm>
            <a:off x="3887572" y="2011420"/>
            <a:ext cx="3226177" cy="422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4B9930E-5D44-4835-A585-A92CD7979751}"/>
              </a:ext>
            </a:extLst>
          </p:cNvPr>
          <p:cNvPicPr/>
          <p:nvPr/>
        </p:nvPicPr>
        <p:blipFill rotWithShape="1">
          <a:blip r:embed="rId6"/>
          <a:srcRect l="84828" t="42953" r="7908" b="53107"/>
          <a:stretch/>
        </p:blipFill>
        <p:spPr bwMode="auto">
          <a:xfrm>
            <a:off x="2482548" y="2794000"/>
            <a:ext cx="1228708" cy="3277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F6AE102-4C68-4D1B-9B6C-C4941FB4BC8D}"/>
              </a:ext>
            </a:extLst>
          </p:cNvPr>
          <p:cNvPicPr/>
          <p:nvPr/>
        </p:nvPicPr>
        <p:blipFill rotWithShape="1">
          <a:blip r:embed="rId7"/>
          <a:srcRect l="27725" t="34621" r="55818" b="60079"/>
          <a:stretch/>
        </p:blipFill>
        <p:spPr bwMode="auto">
          <a:xfrm>
            <a:off x="2999918" y="1509988"/>
            <a:ext cx="1820952" cy="386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C48C27D-B107-4293-9B83-708E5FFE1C86}"/>
              </a:ext>
            </a:extLst>
          </p:cNvPr>
          <p:cNvPicPr/>
          <p:nvPr/>
        </p:nvPicPr>
        <p:blipFill rotWithShape="1">
          <a:blip r:embed="rId8"/>
          <a:srcRect l="27371" t="50963" r="59247" b="39352"/>
          <a:stretch/>
        </p:blipFill>
        <p:spPr bwMode="auto">
          <a:xfrm>
            <a:off x="5108922" y="3079805"/>
            <a:ext cx="2124000" cy="7480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B92C4796-1BD6-4D84-AC54-20D6E9E9E114}"/>
              </a:ext>
            </a:extLst>
          </p:cNvPr>
          <p:cNvSpPr txBox="1">
            <a:spLocks/>
          </p:cNvSpPr>
          <p:nvPr/>
        </p:nvSpPr>
        <p:spPr>
          <a:xfrm>
            <a:off x="27631" y="708503"/>
            <a:ext cx="11499806" cy="659723"/>
          </a:xfrm>
          <a:prstGeom prst="rect">
            <a:avLst/>
          </a:prstGeom>
        </p:spPr>
        <p:txBody>
          <a:bodyPr vert="horz" lIns="10800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519488">
              <a:lnSpc>
                <a:spcPct val="100000"/>
              </a:lnSpc>
              <a:defRPr/>
            </a:pPr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Consulta tus pedidos ( disponibles una vez aprobados por el comprador)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6A2A67E-4247-41E4-9087-23E46A790AC0}"/>
              </a:ext>
            </a:extLst>
          </p:cNvPr>
          <p:cNvPicPr/>
          <p:nvPr/>
        </p:nvPicPr>
        <p:blipFill rotWithShape="1">
          <a:blip r:embed="rId9"/>
          <a:srcRect t="30053" r="1832" b="65615"/>
          <a:stretch/>
        </p:blipFill>
        <p:spPr bwMode="auto">
          <a:xfrm>
            <a:off x="161578" y="1273876"/>
            <a:ext cx="12757150" cy="316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Marcador de texto 2">
            <a:extLst>
              <a:ext uri="{FF2B5EF4-FFF2-40B4-BE49-F238E27FC236}">
                <a16:creationId xmlns:a16="http://schemas.microsoft.com/office/drawing/2014/main" id="{EDBC6970-C12B-45DE-9E3C-DAE73B560AD1}"/>
              </a:ext>
            </a:extLst>
          </p:cNvPr>
          <p:cNvSpPr txBox="1">
            <a:spLocks/>
          </p:cNvSpPr>
          <p:nvPr/>
        </p:nvSpPr>
        <p:spPr>
          <a:xfrm>
            <a:off x="529524" y="4416098"/>
            <a:ext cx="10739706" cy="12617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519488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 sz="1867" b="0" i="0" kern="1200" baseline="0">
                <a:solidFill>
                  <a:srgbClr val="555555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844168" indent="-324680" algn="l" defTabSz="519488" rtl="0" eaLnBrk="1" latinLnBrk="0" hangingPunct="1">
              <a:spcBef>
                <a:spcPct val="20000"/>
              </a:spcBef>
              <a:buFont typeface="Arial"/>
              <a:buChar char="–"/>
              <a:defRPr sz="1867" b="1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2pPr>
            <a:lvl3pPr marL="1298721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1867" b="1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3pPr>
            <a:lvl4pPr marL="1818208" indent="-259744" algn="l" defTabSz="519488" rtl="0" eaLnBrk="1" latinLnBrk="0" hangingPunct="1">
              <a:spcBef>
                <a:spcPct val="20000"/>
              </a:spcBef>
              <a:buFont typeface="Arial"/>
              <a:buChar char="–"/>
              <a:defRPr sz="1867" b="1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4pPr>
            <a:lvl5pPr marL="2337696" indent="-259744" algn="l" defTabSz="519488" rtl="0" eaLnBrk="1" latinLnBrk="0" hangingPunct="1">
              <a:spcBef>
                <a:spcPct val="20000"/>
              </a:spcBef>
              <a:buFont typeface="Arial"/>
              <a:buChar char="»"/>
              <a:defRPr sz="1867" b="1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5pPr>
            <a:lvl6pPr marL="2857185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1867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6pPr>
            <a:lvl7pPr marL="3376673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1867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7pPr>
            <a:lvl8pPr marL="3896161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1867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8pPr>
            <a:lvl9pPr marL="4415650" indent="-259744" algn="l" defTabSz="519488" rtl="0" eaLnBrk="1" latinLnBrk="0" hangingPunct="1">
              <a:spcBef>
                <a:spcPct val="20000"/>
              </a:spcBef>
              <a:buFont typeface="Arial"/>
              <a:buChar char="•"/>
              <a:defRPr sz="1867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194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83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Facturar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683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683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pedido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683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844168" marR="0" lvl="1" indent="-324680" algn="l" defTabSz="5194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Selecciona</a:t>
            </a:r>
            <a:r>
              <a:rPr lang="en-US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sz="1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pedido</a:t>
            </a:r>
            <a:r>
              <a:rPr lang="en-US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pedidos</a:t>
            </a:r>
            <a:r>
              <a:rPr lang="en-US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1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enviar</a:t>
            </a:r>
            <a:r>
              <a:rPr lang="en-US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factura</a:t>
            </a:r>
            <a:r>
              <a:rPr lang="en-US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     y </a:t>
            </a:r>
          </a:p>
          <a:p>
            <a:pPr marL="844168" marR="0" lvl="1" indent="-324680" algn="l" defTabSz="51948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Utiliza</a:t>
            </a:r>
            <a:r>
              <a:rPr lang="en-US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sz="1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botón</a:t>
            </a:r>
            <a:r>
              <a:rPr lang="en-US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	para </a:t>
            </a:r>
            <a:r>
              <a:rPr lang="en-US" sz="1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</a:t>
            </a:r>
            <a:r>
              <a:rPr lang="en-US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 </a:t>
            </a:r>
            <a:r>
              <a:rPr lang="en-US" sz="1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detalle</a:t>
            </a:r>
            <a:r>
              <a:rPr lang="en-US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lineas</a:t>
            </a:r>
            <a:r>
              <a:rPr lang="en-US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pedido</a:t>
            </a:r>
            <a:r>
              <a:rPr lang="en-US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1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poder</a:t>
            </a:r>
            <a:r>
              <a:rPr lang="en-US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hacer</a:t>
            </a:r>
            <a:r>
              <a:rPr lang="en-US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selección</a:t>
            </a:r>
            <a:r>
              <a:rPr lang="en-US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 </a:t>
            </a:r>
            <a:r>
              <a:rPr lang="en-US" sz="18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</a:t>
            </a:r>
            <a:r>
              <a:rPr lang="en-US" sz="1800" b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 lo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necesitas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puedes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hacer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selección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varios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pedidos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en la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misma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factura</a:t>
            </a:r>
            <a:endParaRPr lang="en-US" sz="1800" b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5ED2F72-98E0-4A15-A5A2-D06377CA6FB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433" t="-2751" r="84605" b="84930"/>
          <a:stretch/>
        </p:blipFill>
        <p:spPr>
          <a:xfrm>
            <a:off x="6128971" y="4695452"/>
            <a:ext cx="328649" cy="324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7FC7A67-1290-430A-8A4C-904AA21B78A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7869" y="4569393"/>
            <a:ext cx="1695089" cy="5506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EE25AD3-57EB-4111-A570-5FD469EC10A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0723" t="17136" r="20976" b="18118"/>
          <a:stretch/>
        </p:blipFill>
        <p:spPr>
          <a:xfrm>
            <a:off x="2911537" y="4996414"/>
            <a:ext cx="608419" cy="44286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5E2037F-E751-48BE-B4CF-DA12AF4B03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81507" y="5455134"/>
            <a:ext cx="3028950" cy="104775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01924D0-FC8F-4970-8A9E-8D5B702C642F}"/>
              </a:ext>
            </a:extLst>
          </p:cNvPr>
          <p:cNvSpPr txBox="1"/>
          <p:nvPr/>
        </p:nvSpPr>
        <p:spPr>
          <a:xfrm>
            <a:off x="530490" y="6164128"/>
            <a:ext cx="8051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9488"/>
            <a:r>
              <a:rPr lang="en-US" sz="1600" i="1" dirty="0">
                <a:solidFill>
                  <a:srgbClr val="FF0000"/>
                </a:solidFill>
                <a:cs typeface="Calibri" panose="020F0502020204030204" pitchFamily="34" charset="0"/>
              </a:rPr>
              <a:t>Tambien </a:t>
            </a:r>
            <a:r>
              <a:rPr lang="en-US" sz="1600" i="1" dirty="0" err="1">
                <a:solidFill>
                  <a:srgbClr val="FF0000"/>
                </a:solidFill>
                <a:cs typeface="Calibri" panose="020F0502020204030204" pitchFamily="34" charset="0"/>
              </a:rPr>
              <a:t>puedes</a:t>
            </a:r>
            <a:r>
              <a:rPr lang="en-US" sz="1600" i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cs typeface="Calibri" panose="020F0502020204030204" pitchFamily="34" charset="0"/>
              </a:rPr>
              <a:t>realizar</a:t>
            </a:r>
            <a:r>
              <a:rPr lang="en-US" sz="1600" i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cs typeface="Calibri" panose="020F0502020204030204" pitchFamily="34" charset="0"/>
              </a:rPr>
              <a:t>envío</a:t>
            </a:r>
            <a:r>
              <a:rPr lang="en-US" sz="1600" i="1" dirty="0">
                <a:solidFill>
                  <a:srgbClr val="FF0000"/>
                </a:solidFill>
                <a:cs typeface="Calibri" panose="020F0502020204030204" pitchFamily="34" charset="0"/>
              </a:rPr>
              <a:t> de </a:t>
            </a:r>
            <a:r>
              <a:rPr lang="en-US" sz="1600" i="1" dirty="0" err="1">
                <a:solidFill>
                  <a:srgbClr val="FF0000"/>
                </a:solidFill>
                <a:cs typeface="Calibri" panose="020F0502020204030204" pitchFamily="34" charset="0"/>
              </a:rPr>
              <a:t>factura</a:t>
            </a:r>
            <a:r>
              <a:rPr lang="en-US" sz="1600" i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1600" i="1" dirty="0" err="1">
                <a:solidFill>
                  <a:srgbClr val="FF0000"/>
                </a:solidFill>
                <a:cs typeface="Calibri" panose="020F0502020204030204" pitchFamily="34" charset="0"/>
              </a:rPr>
              <a:t>desde</a:t>
            </a:r>
            <a:r>
              <a:rPr lang="en-US" sz="1600" i="1" dirty="0">
                <a:solidFill>
                  <a:srgbClr val="FF0000"/>
                </a:solidFill>
                <a:cs typeface="Calibri" panose="020F0502020204030204" pitchFamily="34" charset="0"/>
              </a:rPr>
              <a:t> menu de Facturación</a:t>
            </a:r>
          </a:p>
        </p:txBody>
      </p:sp>
    </p:spTree>
    <p:extLst>
      <p:ext uri="{BB962C8B-B14F-4D97-AF65-F5344CB8AC3E}">
        <p14:creationId xmlns:p14="http://schemas.microsoft.com/office/powerpoint/2010/main" val="2152193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44"/>
          <p:cNvSpPr/>
          <p:nvPr/>
        </p:nvSpPr>
        <p:spPr>
          <a:xfrm flipH="1">
            <a:off x="11985928" y="1703346"/>
            <a:ext cx="178441" cy="128156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61578" y="210691"/>
            <a:ext cx="10319900" cy="465556"/>
          </a:xfrm>
        </p:spPr>
        <p:txBody>
          <a:bodyPr/>
          <a:lstStyle/>
          <a:p>
            <a:pPr lvl="0" defTabSz="519488">
              <a:defRPr/>
            </a:pPr>
            <a:r>
              <a:rPr lang="en-US" sz="2800" dirty="0" err="1">
                <a:solidFill>
                  <a:srgbClr val="FF683C"/>
                </a:solidFill>
                <a:latin typeface="+mn-lt"/>
              </a:rPr>
              <a:t>Facturas_Consulta</a:t>
            </a:r>
            <a:r>
              <a:rPr lang="en-US" sz="2800" dirty="0">
                <a:solidFill>
                  <a:srgbClr val="FF683C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683C"/>
                </a:solidFill>
                <a:latin typeface="+mn-lt"/>
              </a:rPr>
              <a:t>facturas</a:t>
            </a:r>
            <a:endParaRPr lang="en-US" sz="2800" dirty="0">
              <a:solidFill>
                <a:srgbClr val="FF683C"/>
              </a:solidFill>
              <a:latin typeface="+mn-lt"/>
            </a:endParaRP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0D02A85D-D62F-4FA3-ACFB-32809677D59C}"/>
              </a:ext>
            </a:extLst>
          </p:cNvPr>
          <p:cNvSpPr txBox="1">
            <a:spLocks/>
          </p:cNvSpPr>
          <p:nvPr/>
        </p:nvSpPr>
        <p:spPr>
          <a:xfrm>
            <a:off x="27631" y="708503"/>
            <a:ext cx="11499806" cy="659723"/>
          </a:xfrm>
          <a:prstGeom prst="rect">
            <a:avLst/>
          </a:prstGeom>
        </p:spPr>
        <p:txBody>
          <a:bodyPr vert="horz" lIns="10800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519488">
              <a:lnSpc>
                <a:spcPct val="100000"/>
              </a:lnSpc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Consulta el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estado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tus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facturas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fecha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pago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prevista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F8C472C-77A7-4C99-B761-8DA0A1F1B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2" y="1829983"/>
            <a:ext cx="12136738" cy="72220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05026C-F4DC-4B1C-9F40-5F4AC887350F}"/>
              </a:ext>
            </a:extLst>
          </p:cNvPr>
          <p:cNvSpPr txBox="1"/>
          <p:nvPr/>
        </p:nvSpPr>
        <p:spPr>
          <a:xfrm>
            <a:off x="144466" y="2939188"/>
            <a:ext cx="11841462" cy="3556000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rmAutofit/>
          </a:bodyPr>
          <a:lstStyle/>
          <a:p>
            <a:pPr lvl="0" defTabSz="519488">
              <a:lnSpc>
                <a:spcPct val="100000"/>
              </a:lnSpc>
              <a:defRPr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Estados de factura que puedes visualizar en la columna </a:t>
            </a:r>
            <a:r>
              <a:rPr lang="en-US" sz="1600" dirty="0">
                <a:solidFill>
                  <a:srgbClr val="FC50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Estado</a:t>
            </a:r>
            <a:r>
              <a:rPr lang="en-US" sz="1600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 defTabSz="519488">
              <a:lnSpc>
                <a:spcPct val="100000"/>
              </a:lnSpc>
              <a:defRPr/>
            </a:pPr>
            <a:endParaRPr lang="es-ES" sz="1600" dirty="0">
              <a:solidFill>
                <a:srgbClr val="55555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90488">
              <a:lnSpc>
                <a:spcPct val="150000"/>
              </a:lnSpc>
            </a:pPr>
            <a:r>
              <a:rPr lang="es-ES" sz="1600" b="1" dirty="0">
                <a:solidFill>
                  <a:srgbClr val="FC502E"/>
                </a:solidFill>
              </a:rPr>
              <a:t>Recibida</a:t>
            </a:r>
            <a:r>
              <a:rPr lang="es-ES" sz="1600" dirty="0"/>
              <a:t> – en tramitación, pendiente de contabilización</a:t>
            </a:r>
          </a:p>
          <a:p>
            <a:pPr lvl="0" indent="90488">
              <a:lnSpc>
                <a:spcPct val="150000"/>
              </a:lnSpc>
            </a:pPr>
            <a:r>
              <a:rPr lang="es-ES" sz="1600" b="1" dirty="0">
                <a:solidFill>
                  <a:srgbClr val="FC502E"/>
                </a:solidFill>
              </a:rPr>
              <a:t>Aprobada</a:t>
            </a:r>
            <a:r>
              <a:rPr lang="es-ES" sz="1600" dirty="0"/>
              <a:t> – Tramitada y en previsión de pago a vencimiento indicado en la columna” </a:t>
            </a:r>
            <a:r>
              <a:rPr lang="en-US" sz="1600" b="1" dirty="0" err="1">
                <a:solidFill>
                  <a:srgbClr val="FC502E"/>
                </a:solidFill>
              </a:rPr>
              <a:t>Fecha</a:t>
            </a:r>
            <a:r>
              <a:rPr lang="en-US" sz="1600" b="1" dirty="0">
                <a:solidFill>
                  <a:srgbClr val="FC502E"/>
                </a:solidFill>
              </a:rPr>
              <a:t> de </a:t>
            </a:r>
            <a:r>
              <a:rPr lang="en-US" sz="1600" b="1" dirty="0" err="1">
                <a:solidFill>
                  <a:srgbClr val="FC502E"/>
                </a:solidFill>
              </a:rPr>
              <a:t>pago</a:t>
            </a:r>
            <a:r>
              <a:rPr lang="en-US" sz="1600" dirty="0">
                <a:solidFill>
                  <a:srgbClr val="FC502E"/>
                </a:solidFill>
              </a:rPr>
              <a:t>”</a:t>
            </a:r>
          </a:p>
          <a:p>
            <a:pPr indent="90488">
              <a:lnSpc>
                <a:spcPct val="150000"/>
              </a:lnSpc>
            </a:pPr>
            <a:r>
              <a:rPr lang="es-ES" sz="1600" b="1" dirty="0">
                <a:solidFill>
                  <a:srgbClr val="FC502E"/>
                </a:solidFill>
              </a:rPr>
              <a:t>Rechazada</a:t>
            </a:r>
            <a:r>
              <a:rPr lang="es-ES" sz="1600" dirty="0"/>
              <a:t> – No tramitada. Consulta el detalle en la opción de menu </a:t>
            </a:r>
            <a:r>
              <a:rPr lang="es-ES" sz="1600" b="1" dirty="0">
                <a:solidFill>
                  <a:srgbClr val="FF683C"/>
                </a:solidFill>
              </a:rPr>
              <a:t>“Rechazadas”</a:t>
            </a:r>
          </a:p>
          <a:p>
            <a:pPr indent="90488">
              <a:lnSpc>
                <a:spcPct val="150000"/>
              </a:lnSpc>
            </a:pPr>
            <a:r>
              <a:rPr lang="es-ES" sz="1600" b="1" dirty="0">
                <a:solidFill>
                  <a:srgbClr val="FC502E"/>
                </a:solidFill>
              </a:rPr>
              <a:t>Bloqueada</a:t>
            </a:r>
            <a:r>
              <a:rPr lang="es-ES" sz="1600" dirty="0"/>
              <a:t> – Pago pendiente de aprobación por discrepancia en precio o cantidad. Por favor contacta con el comprador</a:t>
            </a:r>
          </a:p>
          <a:p>
            <a:pPr indent="90488">
              <a:lnSpc>
                <a:spcPct val="150000"/>
              </a:lnSpc>
            </a:pPr>
            <a:r>
              <a:rPr lang="es-ES" sz="1600" b="1" dirty="0">
                <a:solidFill>
                  <a:srgbClr val="FC502E"/>
                </a:solidFill>
              </a:rPr>
              <a:t>Pagada</a:t>
            </a:r>
            <a:r>
              <a:rPr lang="es-ES" sz="1600" dirty="0"/>
              <a:t> – Pago emitido en la fecha indicada en la columna “</a:t>
            </a:r>
            <a:r>
              <a:rPr lang="en-US" sz="1600" b="1" dirty="0" err="1">
                <a:solidFill>
                  <a:srgbClr val="FC502E"/>
                </a:solidFill>
              </a:rPr>
              <a:t>Fecha</a:t>
            </a:r>
            <a:r>
              <a:rPr lang="en-US" sz="1600" b="1" dirty="0">
                <a:solidFill>
                  <a:srgbClr val="FC502E"/>
                </a:solidFill>
              </a:rPr>
              <a:t> de </a:t>
            </a:r>
            <a:r>
              <a:rPr lang="en-US" sz="1600" b="1" dirty="0" err="1">
                <a:solidFill>
                  <a:srgbClr val="FC502E"/>
                </a:solidFill>
              </a:rPr>
              <a:t>pago</a:t>
            </a:r>
            <a:r>
              <a:rPr lang="en-US" sz="1600" dirty="0">
                <a:solidFill>
                  <a:srgbClr val="FC502E"/>
                </a:solidFill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s-ES" sz="1600" b="1" dirty="0">
                <a:solidFill>
                  <a:srgbClr val="FC502E"/>
                </a:solidFill>
                <a:latin typeface="calibri (Cuerpo)"/>
              </a:rPr>
              <a:t>  Confirming (*)</a:t>
            </a:r>
            <a:r>
              <a:rPr lang="es-ES" sz="1600" dirty="0">
                <a:latin typeface="calibri (Cuerpo)"/>
              </a:rPr>
              <a:t> – Confirming presentado al banco con vencimiento indicado en columna “</a:t>
            </a:r>
            <a:r>
              <a:rPr lang="en-US" sz="1600" b="1" dirty="0" err="1">
                <a:solidFill>
                  <a:srgbClr val="FC502E"/>
                </a:solidFill>
                <a:latin typeface="calibri (Cuerpo)"/>
              </a:rPr>
              <a:t>Fecha</a:t>
            </a:r>
            <a:r>
              <a:rPr lang="en-US" sz="1600" b="1" dirty="0">
                <a:solidFill>
                  <a:srgbClr val="FC502E"/>
                </a:solidFill>
                <a:latin typeface="calibri (Cuerpo)"/>
              </a:rPr>
              <a:t> de </a:t>
            </a:r>
            <a:r>
              <a:rPr lang="en-US" sz="1600" b="1" dirty="0" err="1">
                <a:solidFill>
                  <a:srgbClr val="FC502E"/>
                </a:solidFill>
                <a:latin typeface="calibri (Cuerpo)"/>
              </a:rPr>
              <a:t>pago</a:t>
            </a:r>
            <a:r>
              <a:rPr lang="en-US" sz="1600" b="1" dirty="0">
                <a:solidFill>
                  <a:srgbClr val="FC502E"/>
                </a:solidFill>
                <a:latin typeface="calibri (Cuerpo)"/>
              </a:rPr>
              <a:t>”</a:t>
            </a:r>
            <a:endParaRPr lang="es-ES" sz="1600" dirty="0">
              <a:solidFill>
                <a:srgbClr val="555555"/>
              </a:solidFill>
              <a:latin typeface="calibri (Cuerpo)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242600-0A23-4A50-814D-17245A73AE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53"/>
          <a:stretch/>
        </p:blipFill>
        <p:spPr>
          <a:xfrm>
            <a:off x="3697057" y="1394285"/>
            <a:ext cx="1269036" cy="32992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F4BC7A1-6845-406E-9481-C3157CFD2812}"/>
              </a:ext>
            </a:extLst>
          </p:cNvPr>
          <p:cNvPicPr/>
          <p:nvPr/>
        </p:nvPicPr>
        <p:blipFill rotWithShape="1">
          <a:blip r:embed="rId4"/>
          <a:srcRect l="212" t="30292" r="17673" b="65963"/>
          <a:stretch/>
        </p:blipFill>
        <p:spPr bwMode="auto">
          <a:xfrm>
            <a:off x="144466" y="1121870"/>
            <a:ext cx="10629900" cy="272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8739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ángulo 44"/>
          <p:cNvSpPr/>
          <p:nvPr/>
        </p:nvSpPr>
        <p:spPr>
          <a:xfrm flipH="1">
            <a:off x="11985928" y="1703346"/>
            <a:ext cx="178441" cy="128156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61578" y="210691"/>
            <a:ext cx="10319900" cy="465556"/>
          </a:xfrm>
        </p:spPr>
        <p:txBody>
          <a:bodyPr/>
          <a:lstStyle/>
          <a:p>
            <a:pPr lvl="0" defTabSz="519488">
              <a:defRPr/>
            </a:pPr>
            <a:r>
              <a:rPr lang="en-US" sz="2800" dirty="0">
                <a:solidFill>
                  <a:srgbClr val="FF683C"/>
                </a:solidFill>
                <a:latin typeface="+mn-lt"/>
              </a:rPr>
              <a:t>Consulta </a:t>
            </a:r>
            <a:r>
              <a:rPr lang="en-US" sz="2800" dirty="0" err="1">
                <a:solidFill>
                  <a:srgbClr val="FF683C"/>
                </a:solidFill>
                <a:latin typeface="+mn-lt"/>
              </a:rPr>
              <a:t>facturas_Rechazadas</a:t>
            </a:r>
            <a:endParaRPr lang="en-US" sz="2800" dirty="0">
              <a:solidFill>
                <a:srgbClr val="FF683C"/>
              </a:solidFill>
              <a:latin typeface="+mn-lt"/>
            </a:endParaRP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0D02A85D-D62F-4FA3-ACFB-32809677D59C}"/>
              </a:ext>
            </a:extLst>
          </p:cNvPr>
          <p:cNvSpPr txBox="1">
            <a:spLocks/>
          </p:cNvSpPr>
          <p:nvPr/>
        </p:nvSpPr>
        <p:spPr>
          <a:xfrm>
            <a:off x="27631" y="708503"/>
            <a:ext cx="11499806" cy="659723"/>
          </a:xfrm>
          <a:prstGeom prst="rect">
            <a:avLst/>
          </a:prstGeom>
        </p:spPr>
        <p:txBody>
          <a:bodyPr vert="horz" lIns="10800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519488">
              <a:lnSpc>
                <a:spcPct val="100000"/>
              </a:lnSpc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Consulta las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facturas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rechazadas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(con error en el 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envío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05026C-F4DC-4B1C-9F40-5F4AC887350F}"/>
              </a:ext>
            </a:extLst>
          </p:cNvPr>
          <p:cNvSpPr txBox="1"/>
          <p:nvPr/>
        </p:nvSpPr>
        <p:spPr>
          <a:xfrm>
            <a:off x="27631" y="1781593"/>
            <a:ext cx="11841462" cy="3556000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rmAutofit/>
          </a:bodyPr>
          <a:lstStyle/>
          <a:p>
            <a:pPr lvl="0" defTabSz="519488">
              <a:lnSpc>
                <a:spcPct val="100000"/>
              </a:lnSpc>
              <a:defRPr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Las facturas que aparezcan en este apartado han sido rechazadas por parte de GBfoods.</a:t>
            </a:r>
          </a:p>
          <a:p>
            <a:pPr lvl="0" defTabSz="519488">
              <a:lnSpc>
                <a:spcPct val="100000"/>
              </a:lnSpc>
              <a:defRPr/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519488">
              <a:lnSpc>
                <a:spcPct val="100000"/>
              </a:lnSpc>
              <a:defRPr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Consulta el motivo de rechazo en la columna “Tipo Rechazo” y el detalle del error en columna “Núm. Errores”</a:t>
            </a:r>
          </a:p>
          <a:p>
            <a:pPr lvl="0" defTabSz="519488">
              <a:lnSpc>
                <a:spcPct val="100000"/>
              </a:lnSpc>
              <a:defRPr/>
            </a:pP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just" defTabSz="519488">
              <a:lnSpc>
                <a:spcPct val="100000"/>
              </a:lnSpc>
              <a:defRPr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Envía de nuevo la factura corrigiendo el error desde el apartado Facturación utilizando la modalidad de envío habitual.</a:t>
            </a:r>
          </a:p>
          <a:p>
            <a:pPr lvl="0" defTabSz="519488">
              <a:lnSpc>
                <a:spcPct val="100000"/>
              </a:lnSpc>
              <a:defRPr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" sz="1600" dirty="0">
              <a:latin typeface="calibri (Cuerpo)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F4BC7A1-6845-406E-9481-C3157CFD2812}"/>
              </a:ext>
            </a:extLst>
          </p:cNvPr>
          <p:cNvPicPr/>
          <p:nvPr/>
        </p:nvPicPr>
        <p:blipFill rotWithShape="1">
          <a:blip r:embed="rId2"/>
          <a:srcRect l="212" t="30292" r="17673" b="65963"/>
          <a:stretch/>
        </p:blipFill>
        <p:spPr bwMode="auto">
          <a:xfrm>
            <a:off x="144466" y="1121870"/>
            <a:ext cx="10629900" cy="272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143C255-CCB3-4D4E-A932-8A1FDE9EF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308" y="1394285"/>
            <a:ext cx="1438275" cy="3333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90D9262-6B18-48DC-BE5F-5E9C866B0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51702"/>
            <a:ext cx="12192000" cy="132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88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61578" y="210691"/>
            <a:ext cx="10319900" cy="465556"/>
          </a:xfrm>
        </p:spPr>
        <p:txBody>
          <a:bodyPr/>
          <a:lstStyle/>
          <a:p>
            <a:pPr lvl="0" defTabSz="519488">
              <a:defRPr/>
            </a:pPr>
            <a:r>
              <a:rPr lang="en-US" sz="2800" dirty="0">
                <a:solidFill>
                  <a:srgbClr val="FF683C"/>
                </a:solidFill>
                <a:latin typeface="+mn-lt"/>
              </a:rPr>
              <a:t>Facturación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839B98-8C3B-4ABD-879E-0D1C5A5E00EB}"/>
              </a:ext>
            </a:extLst>
          </p:cNvPr>
          <p:cNvSpPr txBox="1"/>
          <p:nvPr/>
        </p:nvSpPr>
        <p:spPr>
          <a:xfrm>
            <a:off x="1981452" y="1882833"/>
            <a:ext cx="9223462" cy="745762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Enviar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factura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través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selección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pedido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/s. Los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datos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facturar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cumplimentarán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forma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automática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con los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datos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pedido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seleccionado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Los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datos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cumplimentados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podrán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modificarse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5F288D4-B0E3-4DBF-9440-D5D2E9536741}"/>
              </a:ext>
            </a:extLst>
          </p:cNvPr>
          <p:cNvSpPr txBox="1"/>
          <p:nvPr/>
        </p:nvSpPr>
        <p:spPr>
          <a:xfrm>
            <a:off x="5379836" y="3355616"/>
            <a:ext cx="971621" cy="914400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F4D07F0-A1FE-4FF1-AD4B-32382F99193D}"/>
              </a:ext>
            </a:extLst>
          </p:cNvPr>
          <p:cNvSpPr txBox="1"/>
          <p:nvPr/>
        </p:nvSpPr>
        <p:spPr>
          <a:xfrm>
            <a:off x="5379836" y="3355616"/>
            <a:ext cx="971621" cy="914400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0CB39DA-A108-41A7-9A78-E0AE83E6DF98}"/>
              </a:ext>
            </a:extLst>
          </p:cNvPr>
          <p:cNvSpPr txBox="1"/>
          <p:nvPr/>
        </p:nvSpPr>
        <p:spPr>
          <a:xfrm>
            <a:off x="5868786" y="3685923"/>
            <a:ext cx="971621" cy="914400"/>
          </a:xfrm>
          <a:prstGeom prst="rect">
            <a:avLst/>
          </a:prstGeom>
        </p:spPr>
        <p:txBody>
          <a:bodyPr vert="horz" wrap="none" lIns="108000" tIns="0" rIns="72000" bIns="0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C4787ACF-D80D-480E-9B07-5FE8DB2502D7}"/>
              </a:ext>
            </a:extLst>
          </p:cNvPr>
          <p:cNvSpPr txBox="1">
            <a:spLocks/>
          </p:cNvSpPr>
          <p:nvPr/>
        </p:nvSpPr>
        <p:spPr>
          <a:xfrm>
            <a:off x="27631" y="708503"/>
            <a:ext cx="11499806" cy="659723"/>
          </a:xfrm>
          <a:prstGeom prst="rect">
            <a:avLst/>
          </a:prstGeom>
        </p:spPr>
        <p:txBody>
          <a:bodyPr vert="horz" lIns="108000" tIns="0" rIns="7200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400" b="1" kern="1200">
                <a:solidFill>
                  <a:srgbClr val="E4231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519488">
              <a:lnSpc>
                <a:spcPct val="100000"/>
              </a:lnSpc>
              <a:defRPr/>
            </a:pPr>
            <a:r>
              <a:rPr lang="es-ES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Modalidades de envío de facturas en el Portal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2F88D9FB-20D3-4F56-B1FB-720A3FB8E3B6}"/>
              </a:ext>
            </a:extLst>
          </p:cNvPr>
          <p:cNvSpPr/>
          <p:nvPr/>
        </p:nvSpPr>
        <p:spPr>
          <a:xfrm>
            <a:off x="187659" y="1897824"/>
            <a:ext cx="1529581" cy="730771"/>
          </a:xfrm>
          <a:prstGeom prst="roundRect">
            <a:avLst/>
          </a:prstGeom>
          <a:solidFill>
            <a:srgbClr val="FF6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Facturar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pedido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F285B138-B9D6-4A22-BC63-35DB3B99539E}"/>
              </a:ext>
            </a:extLst>
          </p:cNvPr>
          <p:cNvSpPr/>
          <p:nvPr/>
        </p:nvSpPr>
        <p:spPr>
          <a:xfrm>
            <a:off x="187659" y="3770241"/>
            <a:ext cx="1529581" cy="730771"/>
          </a:xfrm>
          <a:prstGeom prst="roundRect">
            <a:avLst/>
          </a:prstGeom>
          <a:solidFill>
            <a:srgbClr val="FF6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Fra. Servicios </a:t>
            </a:r>
            <a:r>
              <a:rPr lang="en-US" b="1" dirty="0" err="1">
                <a:solidFill>
                  <a:schemeClr val="bg1"/>
                </a:solidFill>
              </a:rPr>
              <a:t>Logístico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C65A692C-C91C-4DE8-863B-E2E0187A5C1F}"/>
              </a:ext>
            </a:extLst>
          </p:cNvPr>
          <p:cNvSpPr/>
          <p:nvPr/>
        </p:nvSpPr>
        <p:spPr>
          <a:xfrm>
            <a:off x="187659" y="2844921"/>
            <a:ext cx="1529581" cy="730771"/>
          </a:xfrm>
          <a:prstGeom prst="roundRect">
            <a:avLst/>
          </a:prstGeom>
          <a:solidFill>
            <a:srgbClr val="FF6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Cargar</a:t>
            </a:r>
            <a:r>
              <a:rPr lang="en-US" b="1" dirty="0">
                <a:solidFill>
                  <a:schemeClr val="bg1"/>
                </a:solidFill>
              </a:rPr>
              <a:t> de </a:t>
            </a:r>
            <a:r>
              <a:rPr lang="en-US" b="1" dirty="0" err="1">
                <a:solidFill>
                  <a:schemeClr val="bg1"/>
                </a:solidFill>
              </a:rPr>
              <a:t>fichero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5875E22-B21F-4CB2-970C-DE3E21442F21}"/>
              </a:ext>
            </a:extLst>
          </p:cNvPr>
          <p:cNvSpPr/>
          <p:nvPr/>
        </p:nvSpPr>
        <p:spPr>
          <a:xfrm>
            <a:off x="1873770" y="1897824"/>
            <a:ext cx="9331143" cy="74576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B906CEE5-3EFD-4BEF-879E-88DC838331BA}"/>
              </a:ext>
            </a:extLst>
          </p:cNvPr>
          <p:cNvSpPr/>
          <p:nvPr/>
        </p:nvSpPr>
        <p:spPr>
          <a:xfrm>
            <a:off x="1873770" y="2805614"/>
            <a:ext cx="9331143" cy="74576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2410295-8176-46D5-BF36-5DCEC0E0D8C3}"/>
              </a:ext>
            </a:extLst>
          </p:cNvPr>
          <p:cNvSpPr txBox="1"/>
          <p:nvPr/>
        </p:nvSpPr>
        <p:spPr>
          <a:xfrm>
            <a:off x="1957080" y="2800484"/>
            <a:ext cx="9223462" cy="745762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Enviar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factura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cargando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fichero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cualquiera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los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formatos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disponibles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 Factura-e 3.2 o </a:t>
            </a:r>
            <a:r>
              <a:rPr lang="pt-BR" sz="1600" dirty="0"/>
              <a:t>.</a:t>
            </a:r>
            <a:r>
              <a:rPr lang="pt-BR" sz="1600" dirty="0" err="1"/>
              <a:t>txt</a:t>
            </a:r>
            <a:r>
              <a:rPr lang="pt-BR" sz="1600" dirty="0"/>
              <a:t> de BS Factura </a:t>
            </a:r>
            <a:r>
              <a:rPr lang="pt-BR" sz="1600" dirty="0" err="1"/>
              <a:t>disponible</a:t>
            </a:r>
            <a:r>
              <a:rPr lang="pt-BR" sz="1600" dirty="0"/>
              <a:t> en </a:t>
            </a:r>
            <a:r>
              <a:rPr lang="pt-BR" sz="1600" dirty="0" err="1"/>
              <a:t>el</a:t>
            </a:r>
            <a:r>
              <a:rPr lang="pt-BR" sz="1600" dirty="0"/>
              <a:t> </a:t>
            </a:r>
            <a:r>
              <a:rPr lang="pt-BR" sz="1600" dirty="0" err="1"/>
              <a:t>siguiente</a:t>
            </a:r>
            <a:r>
              <a:rPr lang="pt-BR" sz="1600" dirty="0"/>
              <a:t> </a:t>
            </a:r>
            <a:r>
              <a:rPr lang="pt-BR" sz="1600" b="1" u="sng" dirty="0">
                <a:solidFill>
                  <a:srgbClr val="FF683C"/>
                </a:solidFill>
              </a:rPr>
              <a:t>link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6E17136-DB80-4B61-BAC6-AA198A04176F}"/>
              </a:ext>
            </a:extLst>
          </p:cNvPr>
          <p:cNvSpPr txBox="1"/>
          <p:nvPr/>
        </p:nvSpPr>
        <p:spPr>
          <a:xfrm>
            <a:off x="1957080" y="3812401"/>
            <a:ext cx="9223462" cy="745762"/>
          </a:xfrm>
          <a:prstGeom prst="rect">
            <a:avLst/>
          </a:prstGeom>
        </p:spPr>
        <p:txBody>
          <a:bodyPr vert="horz" wrap="square" lIns="108000" tIns="0" rIns="72000" bIns="0" rtlCol="0" anchor="t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Introducir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los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datos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factura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manualmente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Opción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exclusiva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para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proveedores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Logísticos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que no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disponen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pedido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en el Portal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79E90547-0C9E-42CF-8B31-6276E9C5F8F9}"/>
              </a:ext>
            </a:extLst>
          </p:cNvPr>
          <p:cNvSpPr/>
          <p:nvPr/>
        </p:nvSpPr>
        <p:spPr>
          <a:xfrm>
            <a:off x="1873770" y="3770241"/>
            <a:ext cx="9331143" cy="74576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0" name="Tabla 29">
            <a:extLst>
              <a:ext uri="{FF2B5EF4-FFF2-40B4-BE49-F238E27FC236}">
                <a16:creationId xmlns:a16="http://schemas.microsoft.com/office/drawing/2014/main" id="{5D5CE90F-111C-42A2-AF4C-662B00A50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970321"/>
              </p:ext>
            </p:extLst>
          </p:nvPr>
        </p:nvGraphicFramePr>
        <p:xfrm>
          <a:off x="2020904" y="4794872"/>
          <a:ext cx="8150193" cy="143678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42580">
                  <a:extLst>
                    <a:ext uri="{9D8B030D-6E8A-4147-A177-3AD203B41FA5}">
                      <a16:colId xmlns:a16="http://schemas.microsoft.com/office/drawing/2014/main" val="2509458010"/>
                    </a:ext>
                  </a:extLst>
                </a:gridCol>
                <a:gridCol w="1576307">
                  <a:extLst>
                    <a:ext uri="{9D8B030D-6E8A-4147-A177-3AD203B41FA5}">
                      <a16:colId xmlns:a16="http://schemas.microsoft.com/office/drawing/2014/main" val="3291547201"/>
                    </a:ext>
                  </a:extLst>
                </a:gridCol>
                <a:gridCol w="1670838">
                  <a:extLst>
                    <a:ext uri="{9D8B030D-6E8A-4147-A177-3AD203B41FA5}">
                      <a16:colId xmlns:a16="http://schemas.microsoft.com/office/drawing/2014/main" val="1602838810"/>
                    </a:ext>
                  </a:extLst>
                </a:gridCol>
                <a:gridCol w="1290435">
                  <a:extLst>
                    <a:ext uri="{9D8B030D-6E8A-4147-A177-3AD203B41FA5}">
                      <a16:colId xmlns:a16="http://schemas.microsoft.com/office/drawing/2014/main" val="927302080"/>
                    </a:ext>
                  </a:extLst>
                </a:gridCol>
                <a:gridCol w="1770033">
                  <a:extLst>
                    <a:ext uri="{9D8B030D-6E8A-4147-A177-3AD203B41FA5}">
                      <a16:colId xmlns:a16="http://schemas.microsoft.com/office/drawing/2014/main" val="615492985"/>
                    </a:ext>
                  </a:extLst>
                </a:gridCol>
              </a:tblGrid>
              <a:tr h="35919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latin typeface="+mn-lt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n-lt"/>
                        </a:rPr>
                        <a:t>Compañía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n-lt"/>
                        </a:rPr>
                        <a:t>Vendedora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683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n-lt"/>
                        </a:rPr>
                        <a:t>Compañía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n-lt"/>
                        </a:rPr>
                        <a:t>Compradora</a:t>
                      </a:r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683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Cabecera Factura</a:t>
                      </a:r>
                    </a:p>
                  </a:txBody>
                  <a:tcPr anchor="ctr">
                    <a:solidFill>
                      <a:srgbClr val="FF683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solidFill>
                            <a:schemeClr val="bg1"/>
                          </a:solidFill>
                          <a:latin typeface="+mn-lt"/>
                        </a:rPr>
                        <a:t>Detalle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latin typeface="+mn-lt"/>
                        </a:rPr>
                        <a:t> Factura</a:t>
                      </a:r>
                    </a:p>
                  </a:txBody>
                  <a:tcPr anchor="ctr">
                    <a:solidFill>
                      <a:srgbClr val="FF68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546481"/>
                  </a:ext>
                </a:extLst>
              </a:tr>
              <a:tr h="359197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Facturar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pedido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68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solidFill>
                            <a:schemeClr val="accent6"/>
                          </a:solidFill>
                          <a:latin typeface="+mn-lt"/>
                          <a:cs typeface="Calibri" panose="020F0502020204030204" pitchFamily="34" charset="0"/>
                        </a:rPr>
                        <a:t>Automático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solidFill>
                            <a:schemeClr val="accent6"/>
                          </a:solidFill>
                          <a:latin typeface="+mn-lt"/>
                          <a:cs typeface="Calibri" panose="020F0502020204030204" pitchFamily="34" charset="0"/>
                        </a:rPr>
                        <a:t>Automático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solidFill>
                            <a:schemeClr val="accent6"/>
                          </a:solidFill>
                          <a:latin typeface="+mn-lt"/>
                          <a:cs typeface="Calibri" panose="020F0502020204030204" pitchFamily="34" charset="0"/>
                        </a:rPr>
                        <a:t>Automático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solidFill>
                            <a:schemeClr val="accent6"/>
                          </a:solidFill>
                          <a:latin typeface="+mn-lt"/>
                          <a:cs typeface="Calibri" panose="020F0502020204030204" pitchFamily="34" charset="0"/>
                        </a:rPr>
                        <a:t>Automático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0817072"/>
                  </a:ext>
                </a:extLst>
              </a:tr>
              <a:tr h="359197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Cargar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fichero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68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solidFill>
                            <a:schemeClr val="accent6"/>
                          </a:solidFill>
                          <a:latin typeface="+mn-lt"/>
                          <a:cs typeface="Calibri" panose="020F0502020204030204" pitchFamily="34" charset="0"/>
                        </a:rPr>
                        <a:t>Automático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solidFill>
                            <a:schemeClr val="accent6"/>
                          </a:solidFill>
                          <a:latin typeface="+mn-lt"/>
                          <a:cs typeface="Calibri" panose="020F0502020204030204" pitchFamily="34" charset="0"/>
                        </a:rPr>
                        <a:t>Automático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Manual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solidFill>
                            <a:schemeClr val="accent6"/>
                          </a:solidFill>
                          <a:latin typeface="+mn-lt"/>
                          <a:cs typeface="Calibri" panose="020F0502020204030204" pitchFamily="34" charset="0"/>
                        </a:rPr>
                        <a:t>Automático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6225096"/>
                  </a:ext>
                </a:extLst>
              </a:tr>
              <a:tr h="359197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Fra.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Servicios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logísitco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FF683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Manual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solidFill>
                            <a:schemeClr val="accent6"/>
                          </a:solidFill>
                          <a:latin typeface="+mn-lt"/>
                          <a:cs typeface="Calibri" panose="020F0502020204030204" pitchFamily="34" charset="0"/>
                        </a:rPr>
                        <a:t>Automático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Manual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Manual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7823047"/>
                  </a:ext>
                </a:extLst>
              </a:tr>
            </a:tbl>
          </a:graphicData>
        </a:graphic>
      </p:graphicFrame>
      <p:pic>
        <p:nvPicPr>
          <p:cNvPr id="21" name="Imagen 20">
            <a:extLst>
              <a:ext uri="{FF2B5EF4-FFF2-40B4-BE49-F238E27FC236}">
                <a16:creationId xmlns:a16="http://schemas.microsoft.com/office/drawing/2014/main" id="{A1BA8D06-28DA-4AFA-906A-F1AED96052A3}"/>
              </a:ext>
            </a:extLst>
          </p:cNvPr>
          <p:cNvPicPr/>
          <p:nvPr/>
        </p:nvPicPr>
        <p:blipFill rotWithShape="1">
          <a:blip r:embed="rId2"/>
          <a:srcRect t="29691" r="9846" b="65458"/>
          <a:stretch/>
        </p:blipFill>
        <p:spPr bwMode="auto">
          <a:xfrm>
            <a:off x="221034" y="1171147"/>
            <a:ext cx="11708370" cy="3539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73367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108000" tIns="0" rIns="72000" bIns="0" rtlCol="0" anchor="t" anchorCtr="0">
        <a:normAutofit fontScale="77500" lnSpcReduction="20000"/>
      </a:bodyPr>
      <a:lstStyle>
        <a:defPPr algn="l">
          <a:lnSpc>
            <a:spcPct val="150000"/>
          </a:lnSpc>
          <a:defRPr sz="1600" dirty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B00A38AF19728468B89560473060B6B" ma:contentTypeVersion="2" ma:contentTypeDescription="Crear nuevo documento." ma:contentTypeScope="" ma:versionID="778d1dce2e228bac7593f89baf214ac1">
  <xsd:schema xmlns:xsd="http://www.w3.org/2001/XMLSchema" xmlns:xs="http://www.w3.org/2001/XMLSchema" xmlns:p="http://schemas.microsoft.com/office/2006/metadata/properties" xmlns:ns2="c07c7b12-e53a-41e0-8a97-e3ceba22f1e4" targetNamespace="http://schemas.microsoft.com/office/2006/metadata/properties" ma:root="true" ma:fieldsID="8e4d99aabc2dcc20ba9cdbab7cf45b51" ns2:_="">
    <xsd:import namespace="c07c7b12-e53a-41e0-8a97-e3ceba22f1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c7b12-e53a-41e0-8a97-e3ceba22f1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94D1E8-0FD5-4AB7-A0B4-33A1E8C198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7c7b12-e53a-41e0-8a97-e3ceba22f1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566C27-C7A2-49E9-90BB-F3E554563866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07c7b12-e53a-41e0-8a97-e3ceba22f1e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0AE1746-8A7C-453C-B79A-13A08C185D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1311</Words>
  <Application>Microsoft Office PowerPoint</Application>
  <PresentationFormat>Panorámica</PresentationFormat>
  <Paragraphs>189</Paragraphs>
  <Slides>14</Slides>
  <Notes>3</Notes>
  <HiddenSlides>1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(Cuerpo)</vt:lpstr>
      <vt:lpstr>Calibri bold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Carvajal, Ruben</dc:creator>
  <cp:lastModifiedBy>Arriaga, Elisa</cp:lastModifiedBy>
  <cp:revision>791</cp:revision>
  <cp:lastPrinted>2020-03-03T14:55:14Z</cp:lastPrinted>
  <dcterms:created xsi:type="dcterms:W3CDTF">2015-03-23T14:20:20Z</dcterms:created>
  <dcterms:modified xsi:type="dcterms:W3CDTF">2023-04-10T20:12:37Z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0x0101009B00A38AF19728468B89560473060B6B</vt:lpwstr>
  </property>
  <property fmtid="{D5CDD505-2E9C-101B-9397-08002B2CF9AE}" pid="3" name="MSIP_Label_b953815a-ae20-4bc1-91c8-a019edc8b34f_Enabled">
    <vt:lpwstr>true</vt:lpwstr>
  </property>
  <property fmtid="{D5CDD505-2E9C-101B-9397-08002B2CF9AE}" pid="4" name="MSIP_Label_b953815a-ae20-4bc1-91c8-a019edc8b34f_SetDate">
    <vt:lpwstr>2023-04-10T20:03:45Z</vt:lpwstr>
  </property>
  <property fmtid="{D5CDD505-2E9C-101B-9397-08002B2CF9AE}" pid="5" name="MSIP_Label_b953815a-ae20-4bc1-91c8-a019edc8b34f_Method">
    <vt:lpwstr>Standard</vt:lpwstr>
  </property>
  <property fmtid="{D5CDD505-2E9C-101B-9397-08002B2CF9AE}" pid="6" name="MSIP_Label_b953815a-ae20-4bc1-91c8-a019edc8b34f_Name">
    <vt:lpwstr>Internal(With External)</vt:lpwstr>
  </property>
  <property fmtid="{D5CDD505-2E9C-101B-9397-08002B2CF9AE}" pid="7" name="MSIP_Label_b953815a-ae20-4bc1-91c8-a019edc8b34f_SiteId">
    <vt:lpwstr>e404e285-6ce2-49df-8319-090db24b60d4</vt:lpwstr>
  </property>
  <property fmtid="{D5CDD505-2E9C-101B-9397-08002B2CF9AE}" pid="8" name="MSIP_Label_b953815a-ae20-4bc1-91c8-a019edc8b34f_ActionId">
    <vt:lpwstr>4f0b29a6-7315-4284-b914-93041284c876</vt:lpwstr>
  </property>
  <property fmtid="{D5CDD505-2E9C-101B-9397-08002B2CF9AE}" pid="9" name="MSIP_Label_b953815a-ae20-4bc1-91c8-a019edc8b34f_ContentBits">
    <vt:lpwstr>0</vt:lpwstr>
  </property>
</Properties>
</file>