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1" r:id="rId5"/>
    <p:sldId id="267" r:id="rId6"/>
    <p:sldId id="282" r:id="rId7"/>
    <p:sldId id="296" r:id="rId8"/>
    <p:sldId id="284" r:id="rId9"/>
    <p:sldId id="283" r:id="rId10"/>
    <p:sldId id="285" r:id="rId11"/>
    <p:sldId id="287" r:id="rId12"/>
    <p:sldId id="286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4" r:id="rId21"/>
  </p:sldIdLst>
  <p:sldSz cx="12192000" cy="6858000"/>
  <p:notesSz cx="6858000" cy="9144000"/>
  <p:defaultTextStyle>
    <a:defPPr>
      <a:defRPr lang="en-US"/>
    </a:defPPr>
    <a:lvl1pPr marL="0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488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8977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465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7952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440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6929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417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5905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nzalez, Pilar" initials="GP" lastIdx="0" clrIdx="0">
    <p:extLst>
      <p:ext uri="{19B8F6BF-5375-455C-9EA6-DF929625EA0E}">
        <p15:presenceInfo xmlns:p15="http://schemas.microsoft.com/office/powerpoint/2012/main" userId="S::pgonzalezma@gallinablancastar.com::79faeb3e-3578-4be6-9fc2-85b515113d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83C"/>
    <a:srgbClr val="FA3807"/>
    <a:srgbClr val="FC5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82931" autoAdjust="0"/>
  </p:normalViewPr>
  <p:slideViewPr>
    <p:cSldViewPr snapToGrid="0" snapToObjects="1">
      <p:cViewPr varScale="1">
        <p:scale>
          <a:sx n="52" d="100"/>
          <a:sy n="52" d="100"/>
        </p:scale>
        <p:origin x="97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27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9D3C2-B405-40C8-9D28-93EC3697CF5D}" type="datetimeFigureOut">
              <a:rPr lang="es-ES" smtClean="0"/>
              <a:t>10/04/2023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0B219-C20E-4491-9354-DE5E0017C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333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EEC53-27FB-4E7E-B5C2-CC0558534EFD}" type="datetimeFigureOut">
              <a:rPr lang="es-ES" smtClean="0"/>
              <a:t>10/04/2023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729ED-6770-4B20-B59D-B3993F23FB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70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729ED-6770-4B20-B59D-B3993F23FB2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406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729ED-6770-4B20-B59D-B3993F23FB2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94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729ED-6770-4B20-B59D-B3993F23FB2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29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729ED-6770-4B20-B59D-B3993F23FB2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31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01" r="-183"/>
          <a:stretch/>
        </p:blipFill>
        <p:spPr>
          <a:xfrm flipH="1">
            <a:off x="0" y="659340"/>
            <a:ext cx="12192000" cy="6188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3388"/>
            <a:ext cx="12192000" cy="5743436"/>
          </a:xfrm>
          <a:prstGeom prst="rect">
            <a:avLst/>
          </a:prstGeom>
        </p:spPr>
      </p:pic>
      <p:sp>
        <p:nvSpPr>
          <p:cNvPr id="11" name="Marcador de texto 1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33147" y="428337"/>
            <a:ext cx="7248143" cy="10241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3" b="1" i="0" baseline="0">
                <a:solidFill>
                  <a:srgbClr val="FC50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12" name="Marcador de texto 1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33147" y="1554698"/>
            <a:ext cx="7248143" cy="2883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 to insert date</a:t>
            </a:r>
            <a:endParaRPr lang="es-ES_tradnl" dirty="0"/>
          </a:p>
        </p:txBody>
      </p:sp>
      <p:sp>
        <p:nvSpPr>
          <p:cNvPr id="14" name="Slide Number Placeholder 13"/>
          <p:cNvSpPr txBox="1">
            <a:spLocks/>
          </p:cNvSpPr>
          <p:nvPr userDrawn="1"/>
        </p:nvSpPr>
        <p:spPr>
          <a:xfrm>
            <a:off x="498484" y="6476820"/>
            <a:ext cx="533409" cy="26640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76442CB-4759-FC47-99D5-D0A1C83F96A1}" type="slidenum">
              <a:rPr lang="en-US" sz="93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/>
              <a:t>‹Nº›</a:t>
            </a:fld>
            <a:endParaRPr lang="en-US" sz="933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 descr="Logo.png">
            <a:extLst>
              <a:ext uri="{FF2B5EF4-FFF2-40B4-BE49-F238E27FC236}">
                <a16:creationId xmlns:a16="http://schemas.microsoft.com/office/drawing/2014/main" id="{A6763F9A-88FB-9F42-A2C3-841AC38F68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961" y="441633"/>
            <a:ext cx="1991813" cy="10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0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289" y="0"/>
            <a:ext cx="7924796" cy="68560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0156" y="0"/>
            <a:ext cx="12181170" cy="6857999"/>
          </a:xfrm>
          <a:prstGeom prst="rect">
            <a:avLst/>
          </a:prstGeom>
        </p:spPr>
      </p:pic>
      <p:sp>
        <p:nvSpPr>
          <p:cNvPr id="11" name="Marcador de texto 1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840799" y="2038447"/>
            <a:ext cx="3966072" cy="22099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3" b="1" i="0" baseline="0">
                <a:solidFill>
                  <a:srgbClr val="FC50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12" name="Marcador de texto 1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840799" y="1085860"/>
            <a:ext cx="3966072" cy="9525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267" b="1" i="0" baseline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/>
              <a:t>00</a:t>
            </a:r>
          </a:p>
        </p:txBody>
      </p:sp>
      <p:sp>
        <p:nvSpPr>
          <p:cNvPr id="17" name="Slide Number Placeholder 13"/>
          <p:cNvSpPr txBox="1">
            <a:spLocks/>
          </p:cNvSpPr>
          <p:nvPr userDrawn="1"/>
        </p:nvSpPr>
        <p:spPr>
          <a:xfrm>
            <a:off x="498484" y="6476820"/>
            <a:ext cx="533409" cy="26640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76442CB-4759-FC47-99D5-D0A1C83F96A1}" type="slidenum">
              <a:rPr lang="en-US" sz="93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/>
              <a:t>‹Nº›</a:t>
            </a:fld>
            <a:endParaRPr lang="en-US" sz="933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 descr="Logo.png">
            <a:extLst>
              <a:ext uri="{FF2B5EF4-FFF2-40B4-BE49-F238E27FC236}">
                <a16:creationId xmlns:a16="http://schemas.microsoft.com/office/drawing/2014/main" id="{CAC7D30A-DB09-F04D-9278-978893D44C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436" y="225828"/>
            <a:ext cx="917495" cy="4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0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41225" y="1"/>
            <a:ext cx="10275829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434" y="1"/>
            <a:ext cx="10963789" cy="6858000"/>
          </a:xfrm>
          <a:prstGeom prst="rect">
            <a:avLst/>
          </a:prstGeom>
        </p:spPr>
      </p:pic>
      <p:pic>
        <p:nvPicPr>
          <p:cNvPr id="26" name="Picture 25" descr="imatges_plantilles_Taronja-Gris-1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178" y="-35714"/>
            <a:ext cx="2440877" cy="1212873"/>
          </a:xfrm>
          <a:prstGeom prst="rect">
            <a:avLst/>
          </a:prstGeom>
        </p:spPr>
      </p:pic>
      <p:sp>
        <p:nvSpPr>
          <p:cNvPr id="13" name="Marcador de texto 1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55215" y="2038447"/>
            <a:ext cx="3966072" cy="22099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3" b="1" i="0" baseline="0">
                <a:solidFill>
                  <a:srgbClr val="FC50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14" name="Marcador de texto 1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55215" y="1085860"/>
            <a:ext cx="3966072" cy="9525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267" b="1" i="0" baseline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/>
              <a:t>00</a:t>
            </a:r>
          </a:p>
        </p:txBody>
      </p:sp>
      <p:sp>
        <p:nvSpPr>
          <p:cNvPr id="15" name="Slide Number Placeholder 13"/>
          <p:cNvSpPr txBox="1">
            <a:spLocks/>
          </p:cNvSpPr>
          <p:nvPr userDrawn="1"/>
        </p:nvSpPr>
        <p:spPr>
          <a:xfrm>
            <a:off x="498484" y="6476820"/>
            <a:ext cx="533409" cy="26640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76442CB-4759-FC47-99D5-D0A1C83F96A1}" type="slidenum">
              <a:rPr lang="en-US" sz="9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/>
              <a:t>‹Nº›</a:t>
            </a:fld>
            <a:endParaRPr lang="en-US" sz="93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 descr="Logo.png">
            <a:extLst>
              <a:ext uri="{FF2B5EF4-FFF2-40B4-BE49-F238E27FC236}">
                <a16:creationId xmlns:a16="http://schemas.microsoft.com/office/drawing/2014/main" id="{0C8CD9FB-3699-CA4B-9D2A-C6E69B1915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436" y="225828"/>
            <a:ext cx="917495" cy="4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4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8223" y="1075479"/>
            <a:ext cx="10634671" cy="712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3" b="1" i="0" baseline="0">
                <a:solidFill>
                  <a:srgbClr val="FC50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10" name="Slide Number Placeholder 13"/>
          <p:cNvSpPr txBox="1">
            <a:spLocks/>
          </p:cNvSpPr>
          <p:nvPr userDrawn="1"/>
        </p:nvSpPr>
        <p:spPr>
          <a:xfrm>
            <a:off x="498484" y="6476820"/>
            <a:ext cx="533409" cy="26640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76442CB-4759-FC47-99D5-D0A1C83F96A1}" type="slidenum">
              <a:rPr lang="en-US" sz="9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/>
              <a:t>‹Nº›</a:t>
            </a:fld>
            <a:endParaRPr lang="en-US" sz="93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tex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588223" y="2247949"/>
            <a:ext cx="10634671" cy="33908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sz="1867" b="0" i="0" baseline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67" b="1">
                <a:solidFill>
                  <a:srgbClr val="555555"/>
                </a:solidFill>
              </a:defRPr>
            </a:lvl2pPr>
            <a:lvl3pPr>
              <a:defRPr sz="1867" b="1">
                <a:solidFill>
                  <a:srgbClr val="555555"/>
                </a:solidFill>
              </a:defRPr>
            </a:lvl3pPr>
            <a:lvl4pPr>
              <a:defRPr sz="1867" b="1">
                <a:solidFill>
                  <a:srgbClr val="555555"/>
                </a:solidFill>
              </a:defRPr>
            </a:lvl4pPr>
            <a:lvl5pPr>
              <a:defRPr sz="1867" b="1">
                <a:solidFill>
                  <a:srgbClr val="555555"/>
                </a:solidFill>
              </a:defRPr>
            </a:lvl5pPr>
            <a:lvl6pPr>
              <a:defRPr sz="1867">
                <a:solidFill>
                  <a:srgbClr val="555555"/>
                </a:solidFill>
              </a:defRPr>
            </a:lvl6pPr>
            <a:lvl7pPr>
              <a:defRPr sz="1867">
                <a:solidFill>
                  <a:srgbClr val="555555"/>
                </a:solidFill>
              </a:defRPr>
            </a:lvl7pPr>
            <a:lvl8pPr>
              <a:defRPr sz="1867">
                <a:solidFill>
                  <a:srgbClr val="555555"/>
                </a:solidFill>
              </a:defRPr>
            </a:lvl8pPr>
            <a:lvl9pPr>
              <a:defRPr sz="1867">
                <a:solidFill>
                  <a:srgbClr val="555555"/>
                </a:solidFill>
              </a:defRPr>
            </a:lvl9pPr>
          </a:lstStyle>
          <a:p>
            <a:pPr lvl="0"/>
            <a:r>
              <a:rPr lang="es-ES_tradnl" dirty="0"/>
              <a:t>C</a:t>
            </a:r>
            <a:r>
              <a:rPr lang="en-US" dirty="0"/>
              <a:t>l</a:t>
            </a:r>
            <a:r>
              <a:rPr lang="es-ES_tradnl" dirty="0" err="1"/>
              <a:t>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s-ES_tradnl" dirty="0"/>
          </a:p>
        </p:txBody>
      </p:sp>
      <p:pic>
        <p:nvPicPr>
          <p:cNvPr id="13" name="Picture 12" descr="imatges_plantilles_Taronja-Gris-08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125464"/>
            <a:ext cx="5772335" cy="732536"/>
          </a:xfrm>
          <a:prstGeom prst="rect">
            <a:avLst/>
          </a:prstGeom>
        </p:spPr>
      </p:pic>
      <p:pic>
        <p:nvPicPr>
          <p:cNvPr id="7" name="Imagen 6" descr="Logo.png">
            <a:extLst>
              <a:ext uri="{FF2B5EF4-FFF2-40B4-BE49-F238E27FC236}">
                <a16:creationId xmlns:a16="http://schemas.microsoft.com/office/drawing/2014/main" id="{7814D53F-AC93-7240-8BEC-708FF4C855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436" y="225828"/>
            <a:ext cx="917495" cy="4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8223" y="1075479"/>
            <a:ext cx="10634671" cy="712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3" b="1" i="0" baseline="0">
                <a:solidFill>
                  <a:srgbClr val="FC50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12" name="Marcador de posición de imagen 3"/>
          <p:cNvSpPr>
            <a:spLocks noGrp="1"/>
          </p:cNvSpPr>
          <p:nvPr>
            <p:ph type="pic" sz="quarter" idx="23" hasCustomPrompt="1"/>
          </p:nvPr>
        </p:nvSpPr>
        <p:spPr>
          <a:xfrm>
            <a:off x="7427338" y="2129875"/>
            <a:ext cx="4460977" cy="3775940"/>
          </a:xfrm>
          <a:prstGeom prst="rect">
            <a:avLst/>
          </a:prstGeom>
          <a:solidFill>
            <a:schemeClr val="tx2"/>
          </a:solidFill>
        </p:spPr>
        <p:txBody>
          <a:bodyPr vert="horz" lIns="106868" tIns="53434" rIns="106868" bIns="53434"/>
          <a:lstStyle>
            <a:lvl1pPr marL="0" indent="0" algn="l">
              <a:buNone/>
              <a:defRPr sz="1733" i="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 noProof="0" dirty="0" err="1"/>
              <a:t>Click</a:t>
            </a:r>
            <a:r>
              <a:rPr lang="es-ES_tradnl" noProof="0" dirty="0"/>
              <a:t> </a:t>
            </a:r>
            <a:r>
              <a:rPr lang="es-ES_tradnl" noProof="0" dirty="0" err="1"/>
              <a:t>to</a:t>
            </a:r>
            <a:r>
              <a:rPr lang="es-ES_tradnl" noProof="0" dirty="0"/>
              <a:t> </a:t>
            </a:r>
            <a:r>
              <a:rPr lang="es-ES_tradnl" noProof="0" dirty="0" err="1"/>
              <a:t>insert</a:t>
            </a:r>
            <a:r>
              <a:rPr lang="es-ES_tradnl" noProof="0" dirty="0"/>
              <a:t> </a:t>
            </a:r>
            <a:r>
              <a:rPr lang="es-ES_tradnl" noProof="0" dirty="0" err="1"/>
              <a:t>image</a:t>
            </a:r>
            <a:endParaRPr lang="es-ES" noProof="0" dirty="0"/>
          </a:p>
        </p:txBody>
      </p:sp>
      <p:sp>
        <p:nvSpPr>
          <p:cNvPr id="11" name="Slide Number Placeholder 13"/>
          <p:cNvSpPr txBox="1">
            <a:spLocks/>
          </p:cNvSpPr>
          <p:nvPr userDrawn="1"/>
        </p:nvSpPr>
        <p:spPr>
          <a:xfrm>
            <a:off x="498484" y="6476820"/>
            <a:ext cx="533409" cy="26640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76442CB-4759-FC47-99D5-D0A1C83F96A1}" type="slidenum">
              <a:rPr lang="en-US" sz="9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/>
              <a:t>‹Nº›</a:t>
            </a:fld>
            <a:endParaRPr lang="en-US" sz="93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tex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588223" y="2501900"/>
            <a:ext cx="6523779" cy="39243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lang="en-US" sz="1867" b="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19430" indent="0">
              <a:buNone/>
              <a:defRPr sz="1867" b="1">
                <a:solidFill>
                  <a:srgbClr val="555555"/>
                </a:solidFill>
              </a:defRPr>
            </a:lvl2pPr>
            <a:lvl3pPr marL="1038858" indent="0">
              <a:buNone/>
              <a:defRPr sz="1867" b="1">
                <a:solidFill>
                  <a:srgbClr val="555555"/>
                </a:solidFill>
              </a:defRPr>
            </a:lvl3pPr>
            <a:lvl4pPr marL="1558285" indent="0">
              <a:buNone/>
              <a:defRPr sz="1867" b="1">
                <a:solidFill>
                  <a:srgbClr val="555555"/>
                </a:solidFill>
              </a:defRPr>
            </a:lvl4pPr>
            <a:lvl5pPr marL="2077716" indent="0">
              <a:buNone/>
              <a:defRPr sz="1867" b="1">
                <a:solidFill>
                  <a:srgbClr val="555555"/>
                </a:solidFill>
              </a:defRPr>
            </a:lvl5pPr>
            <a:lvl6pPr marL="2597144" indent="0">
              <a:buNone/>
              <a:defRPr sz="1867">
                <a:solidFill>
                  <a:srgbClr val="555555"/>
                </a:solidFill>
              </a:defRPr>
            </a:lvl6pPr>
            <a:lvl7pPr marL="3116574" indent="0">
              <a:buNone/>
              <a:defRPr sz="1867">
                <a:solidFill>
                  <a:srgbClr val="555555"/>
                </a:solidFill>
              </a:defRPr>
            </a:lvl7pPr>
            <a:lvl8pPr marL="3636002" indent="0">
              <a:buNone/>
              <a:defRPr sz="1867">
                <a:solidFill>
                  <a:srgbClr val="555555"/>
                </a:solidFill>
              </a:defRPr>
            </a:lvl8pPr>
            <a:lvl9pPr marL="4155432" indent="0">
              <a:buNone/>
              <a:defRPr sz="1867">
                <a:solidFill>
                  <a:srgbClr val="555555"/>
                </a:solidFill>
              </a:defRPr>
            </a:lvl9pPr>
          </a:lstStyle>
          <a:p>
            <a:pPr lvl="0"/>
            <a:r>
              <a:rPr lang="es-ES_tradnl" dirty="0"/>
              <a:t>C</a:t>
            </a:r>
            <a:r>
              <a:rPr lang="en-US" dirty="0"/>
              <a:t>l</a:t>
            </a:r>
            <a:r>
              <a:rPr lang="es-ES_tradnl" dirty="0" err="1"/>
              <a:t>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s-ES_tradnl" dirty="0"/>
          </a:p>
        </p:txBody>
      </p:sp>
      <p:pic>
        <p:nvPicPr>
          <p:cNvPr id="8" name="Imagen 7" descr="Logo.png">
            <a:extLst>
              <a:ext uri="{FF2B5EF4-FFF2-40B4-BE49-F238E27FC236}">
                <a16:creationId xmlns:a16="http://schemas.microsoft.com/office/drawing/2014/main" id="{5DBC5474-102C-8E4D-B2A2-0C004F676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436" y="225828"/>
            <a:ext cx="917495" cy="479852"/>
          </a:xfrm>
          <a:prstGeom prst="rect">
            <a:avLst/>
          </a:prstGeom>
        </p:spPr>
      </p:pic>
      <p:sp>
        <p:nvSpPr>
          <p:cNvPr id="18" name="Marcador de texto 19">
            <a:extLst>
              <a:ext uri="{FF2B5EF4-FFF2-40B4-BE49-F238E27FC236}">
                <a16:creationId xmlns:a16="http://schemas.microsoft.com/office/drawing/2014/main" id="{6762A14D-D7E5-B64B-8B3B-A84CD5C358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8223" y="2120157"/>
            <a:ext cx="6523780" cy="3311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rgbClr val="FC50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1397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c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8223" y="1075479"/>
            <a:ext cx="10634671" cy="712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3" b="1" i="0" baseline="0">
                <a:solidFill>
                  <a:srgbClr val="FC50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s-ES_tradnl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-1094153" y="1600200"/>
            <a:ext cx="209894" cy="515350"/>
          </a:xfrm>
          <a:prstGeom prst="rect">
            <a:avLst/>
          </a:prstGeom>
          <a:noFill/>
        </p:spPr>
        <p:txBody>
          <a:bodyPr wrap="none" lIns="103900" tIns="51951" rIns="103900" bIns="51951" rtlCol="0">
            <a:spAutoFit/>
          </a:bodyPr>
          <a:lstStyle/>
          <a:p>
            <a:endParaRPr lang="en-US" sz="26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588108" y="2133601"/>
            <a:ext cx="10634784" cy="3568700"/>
          </a:xfrm>
          <a:prstGeom prst="rect">
            <a:avLst/>
          </a:prstGeom>
        </p:spPr>
        <p:txBody>
          <a:bodyPr vert="horz" lIns="77925" tIns="38963" rIns="77925" bIns="38963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/>
              <a:t>Click to insert scheme</a:t>
            </a:r>
            <a:endParaRPr lang="en-US"/>
          </a:p>
        </p:txBody>
      </p:sp>
      <p:sp>
        <p:nvSpPr>
          <p:cNvPr id="10" name="Slide Number Placeholder 13"/>
          <p:cNvSpPr txBox="1">
            <a:spLocks/>
          </p:cNvSpPr>
          <p:nvPr userDrawn="1"/>
        </p:nvSpPr>
        <p:spPr>
          <a:xfrm>
            <a:off x="498484" y="6476820"/>
            <a:ext cx="533409" cy="26640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76442CB-4759-FC47-99D5-D0A1C83F96A1}" type="slidenum">
              <a:rPr lang="en-US" sz="9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/>
              <a:t>‹Nº›</a:t>
            </a:fld>
            <a:endParaRPr lang="en-US" sz="93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imatges_plantilles_Taronja-Gris-08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125464"/>
            <a:ext cx="5772335" cy="732536"/>
          </a:xfrm>
          <a:prstGeom prst="rect">
            <a:avLst/>
          </a:prstGeom>
        </p:spPr>
      </p:pic>
      <p:pic>
        <p:nvPicPr>
          <p:cNvPr id="9" name="Imagen 8" descr="Logo.png">
            <a:extLst>
              <a:ext uri="{FF2B5EF4-FFF2-40B4-BE49-F238E27FC236}">
                <a16:creationId xmlns:a16="http://schemas.microsoft.com/office/drawing/2014/main" id="{B06F1198-8846-7D44-8E12-6E0C5FD2EE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436" y="225828"/>
            <a:ext cx="917495" cy="4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4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7">
            <a:extLst>
              <a:ext uri="{FF2B5EF4-FFF2-40B4-BE49-F238E27FC236}">
                <a16:creationId xmlns:a16="http://schemas.microsoft.com/office/drawing/2014/main" id="{7DD9C10B-AFF9-134E-BA32-79B2A4F3DBEE}"/>
              </a:ext>
            </a:extLst>
          </p:cNvPr>
          <p:cNvGrpSpPr/>
          <p:nvPr userDrawn="1"/>
        </p:nvGrpSpPr>
        <p:grpSpPr>
          <a:xfrm>
            <a:off x="0" y="2073323"/>
            <a:ext cx="12239664" cy="4325743"/>
            <a:chOff x="0" y="0"/>
            <a:chExt cx="9929666" cy="4018804"/>
          </a:xfrm>
        </p:grpSpPr>
        <p:pic>
          <p:nvPicPr>
            <p:cNvPr id="22" name="Picture 4" descr="Forma_3.eps">
              <a:extLst>
                <a:ext uri="{FF2B5EF4-FFF2-40B4-BE49-F238E27FC236}">
                  <a16:creationId xmlns:a16="http://schemas.microsoft.com/office/drawing/2014/main" id="{8C2C7C04-630A-AC40-A264-A1A555D5BA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929666" cy="4018804"/>
            </a:xfrm>
            <a:prstGeom prst="rect">
              <a:avLst/>
            </a:prstGeom>
          </p:spPr>
        </p:pic>
        <p:pic>
          <p:nvPicPr>
            <p:cNvPr id="25" name="Picture 5" descr="Forma_4.eps">
              <a:extLst>
                <a:ext uri="{FF2B5EF4-FFF2-40B4-BE49-F238E27FC236}">
                  <a16:creationId xmlns:a16="http://schemas.microsoft.com/office/drawing/2014/main" id="{2C20857B-C03F-9542-A196-049AA8AF4D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4536" y="2066769"/>
              <a:ext cx="4985130" cy="1724444"/>
            </a:xfrm>
            <a:prstGeom prst="rect">
              <a:avLst/>
            </a:prstGeom>
          </p:spPr>
        </p:pic>
      </p:grpSp>
      <p:grpSp>
        <p:nvGrpSpPr>
          <p:cNvPr id="11" name="Agrupar 10"/>
          <p:cNvGrpSpPr/>
          <p:nvPr userDrawn="1"/>
        </p:nvGrpSpPr>
        <p:grpSpPr>
          <a:xfrm>
            <a:off x="869287" y="2394796"/>
            <a:ext cx="10594580" cy="913668"/>
            <a:chOff x="595006" y="2371141"/>
            <a:chExt cx="11143142" cy="960977"/>
          </a:xfrm>
        </p:grpSpPr>
        <p:pic>
          <p:nvPicPr>
            <p:cNvPr id="12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95006" y="2654341"/>
              <a:ext cx="2198932" cy="434184"/>
            </a:xfrm>
            <a:prstGeom prst="rect">
              <a:avLst/>
            </a:prstGeom>
          </p:spPr>
        </p:pic>
        <p:pic>
          <p:nvPicPr>
            <p:cNvPr id="13" name="Picture 1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803580" y="2491928"/>
              <a:ext cx="1260535" cy="616261"/>
            </a:xfrm>
            <a:prstGeom prst="rect">
              <a:avLst/>
            </a:prstGeom>
          </p:spPr>
        </p:pic>
        <p:pic>
          <p:nvPicPr>
            <p:cNvPr id="14" name="Picture 19" descr="star.jp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262" y="2371141"/>
              <a:ext cx="1216836" cy="860525"/>
            </a:xfrm>
            <a:prstGeom prst="rect">
              <a:avLst/>
            </a:prstGeom>
          </p:spPr>
        </p:pic>
        <p:pic>
          <p:nvPicPr>
            <p:cNvPr id="15" name="Picture 20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733" y="2586226"/>
              <a:ext cx="1765424" cy="745892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9882224" y="2714455"/>
              <a:ext cx="1855924" cy="434184"/>
            </a:xfrm>
            <a:prstGeom prst="rect">
              <a:avLst/>
            </a:prstGeom>
          </p:spPr>
        </p:pic>
      </p:grpSp>
      <p:pic>
        <p:nvPicPr>
          <p:cNvPr id="16" name="Imagen 15" descr="Logo.png">
            <a:extLst>
              <a:ext uri="{FF2B5EF4-FFF2-40B4-BE49-F238E27FC236}">
                <a16:creationId xmlns:a16="http://schemas.microsoft.com/office/drawing/2014/main" id="{66A20A0E-2398-8540-91A1-EB916A8053B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093" y="950126"/>
            <a:ext cx="1991813" cy="10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1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1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58" r:id="rId4"/>
    <p:sldLayoutId id="2147483659" r:id="rId5"/>
    <p:sldLayoutId id="2147483660" r:id="rId6"/>
    <p:sldLayoutId id="2147483664" r:id="rId7"/>
  </p:sldLayoutIdLst>
  <p:txStyles>
    <p:titleStyle>
      <a:lvl1pPr algn="ctr" defTabSz="519488" rtl="0" eaLnBrk="1" latinLnBrk="0" hangingPunct="1">
        <a:spcBef>
          <a:spcPct val="0"/>
        </a:spcBef>
        <a:buNone/>
        <a:defRPr sz="4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616" indent="-389616" algn="l" defTabSz="519488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168" indent="-324680" algn="l" defTabSz="519488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721" indent="-259744" algn="l" defTabSz="51948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818208" indent="-259744" algn="l" defTabSz="519488" rtl="0" eaLnBrk="1" latinLnBrk="0" hangingPunct="1">
        <a:spcBef>
          <a:spcPct val="20000"/>
        </a:spcBef>
        <a:buFont typeface="Arial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7696" indent="-259744" algn="l" defTabSz="519488" rtl="0" eaLnBrk="1" latinLnBrk="0" hangingPunct="1">
        <a:spcBef>
          <a:spcPct val="20000"/>
        </a:spcBef>
        <a:buFont typeface="Arial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7185" indent="-259744" algn="l" defTabSz="519488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76673" indent="-259744" algn="l" defTabSz="519488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96161" indent="-259744" algn="l" defTabSz="519488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15650" indent="-259744" algn="l" defTabSz="519488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88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77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65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52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40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29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417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905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Pcontactcenter@thegbfoods.com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image" Target="../media/image17.png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factura.com/bsfzk6/home/login.zul?portal=gallinablancar" TargetMode="External"/><Relationship Id="rId2" Type="http://schemas.openxmlformats.org/officeDocument/2006/relationships/hyperlink" Target="https://www.thegbfoods.com/es%20Area%20Proveedores%20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Pcontactcenter@thegbfoods.co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Pcontactcenter@thegbfoods.com" TargetMode="External"/><Relationship Id="rId2" Type="http://schemas.openxmlformats.org/officeDocument/2006/relationships/hyperlink" Target="https://test.bsfactura.com/bsf-static/Portales/gallinablancar/resources/docs/EJEMPLO_UPLOAD_PROVEEDOR.TX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Pcontactcenter@thegbfoods.com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683C"/>
                </a:solidFill>
              </a:rPr>
              <a:t>E-invoicing FAQs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82716" y="1164089"/>
            <a:ext cx="7248143" cy="288391"/>
          </a:xfrm>
        </p:spPr>
        <p:txBody>
          <a:bodyPr/>
          <a:lstStyle/>
          <a:p>
            <a:r>
              <a:rPr lang="en-US" dirty="0">
                <a:solidFill>
                  <a:srgbClr val="FF683C"/>
                </a:solidFill>
              </a:rPr>
              <a:t>Billing Platform</a:t>
            </a:r>
          </a:p>
        </p:txBody>
      </p:sp>
    </p:spTree>
    <p:extLst>
      <p:ext uri="{BB962C8B-B14F-4D97-AF65-F5344CB8AC3E}">
        <p14:creationId xmlns:p14="http://schemas.microsoft.com/office/powerpoint/2010/main" val="1893917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0FC40C4-AAEE-441D-9452-09B7444BE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596" y="1211065"/>
            <a:ext cx="6883879" cy="20181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9B12E9-D733-4619-8AC5-85CC61C7C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3512009"/>
            <a:ext cx="11782425" cy="1924050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C01F40-143B-4937-B7B0-12DB81538A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3" y="211879"/>
            <a:ext cx="10634671" cy="712868"/>
          </a:xfrm>
        </p:spPr>
        <p:txBody>
          <a:bodyPr/>
          <a:lstStyle/>
          <a:p>
            <a:r>
              <a:rPr lang="en-US" sz="3200" dirty="0">
                <a:solidFill>
                  <a:srgbClr val="FF683C"/>
                </a:solidFill>
              </a:rPr>
              <a:t>Como </a:t>
            </a:r>
            <a:r>
              <a:rPr lang="en-US" sz="3200" dirty="0" err="1">
                <a:solidFill>
                  <a:srgbClr val="FF683C"/>
                </a:solidFill>
              </a:rPr>
              <a:t>facturar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portes</a:t>
            </a:r>
            <a:r>
              <a:rPr lang="en-US" sz="3200" dirty="0">
                <a:solidFill>
                  <a:srgbClr val="FF683C"/>
                </a:solidFill>
              </a:rPr>
              <a:t> o </a:t>
            </a:r>
            <a:r>
              <a:rPr lang="en-US" sz="3200" dirty="0" err="1">
                <a:solidFill>
                  <a:srgbClr val="FF683C"/>
                </a:solidFill>
              </a:rPr>
              <a:t>gastos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adicionales</a:t>
            </a:r>
            <a:r>
              <a:rPr lang="en-US" sz="3200" dirty="0">
                <a:solidFill>
                  <a:srgbClr val="FF683C"/>
                </a:solidFill>
              </a:rPr>
              <a:t> en mi </a:t>
            </a:r>
            <a:r>
              <a:rPr lang="en-US" sz="3200" dirty="0" err="1">
                <a:solidFill>
                  <a:srgbClr val="FF683C"/>
                </a:solidFill>
              </a:rPr>
              <a:t>factura</a:t>
            </a:r>
            <a:endParaRPr lang="en-US" sz="3200" dirty="0">
              <a:solidFill>
                <a:srgbClr val="FF683C"/>
              </a:solidFill>
            </a:endParaRP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CC9689-A953-4CAA-8F89-008635676C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1" y="884079"/>
            <a:ext cx="10634671" cy="3390851"/>
          </a:xfrm>
        </p:spPr>
        <p:txBody>
          <a:bodyPr/>
          <a:lstStyle/>
          <a:p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Selecciona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pedido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para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y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añade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los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portes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desde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formulario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la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siguiente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forma: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Selecciona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/>
              <a:t>						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Añade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los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datos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obligatorios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(*)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relativos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al Porte/Gasto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adicional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C2CCC6-6EDD-41CB-86EF-F722742F9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149" y="1996769"/>
            <a:ext cx="3162300" cy="4572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535991E-F6FC-4DCB-AA21-A76E5AF91219}"/>
              </a:ext>
            </a:extLst>
          </p:cNvPr>
          <p:cNvSpPr/>
          <p:nvPr/>
        </p:nvSpPr>
        <p:spPr>
          <a:xfrm>
            <a:off x="7365067" y="2840837"/>
            <a:ext cx="1968714" cy="47895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77B4534-BA03-4622-9DDC-4DC62AF8CED3}"/>
              </a:ext>
            </a:extLst>
          </p:cNvPr>
          <p:cNvSpPr/>
          <p:nvPr/>
        </p:nvSpPr>
        <p:spPr>
          <a:xfrm>
            <a:off x="6217618" y="2690641"/>
            <a:ext cx="1062623" cy="4789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lobo: línea 10">
            <a:extLst>
              <a:ext uri="{FF2B5EF4-FFF2-40B4-BE49-F238E27FC236}">
                <a16:creationId xmlns:a16="http://schemas.microsoft.com/office/drawing/2014/main" id="{1A0BFD19-7CD0-48C1-B8FF-C4644EB50B8B}"/>
              </a:ext>
            </a:extLst>
          </p:cNvPr>
          <p:cNvSpPr/>
          <p:nvPr/>
        </p:nvSpPr>
        <p:spPr>
          <a:xfrm>
            <a:off x="7677935" y="5471066"/>
            <a:ext cx="4243131" cy="1107462"/>
          </a:xfrm>
          <a:prstGeom prst="borderCallout1">
            <a:avLst>
              <a:gd name="adj1" fmla="val 68803"/>
              <a:gd name="adj2" fmla="val -480"/>
              <a:gd name="adj3" fmla="val -127891"/>
              <a:gd name="adj4" fmla="val -12914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14648B-14CC-479E-B9E3-74B848A2DA23}"/>
              </a:ext>
            </a:extLst>
          </p:cNvPr>
          <p:cNvSpPr txBox="1"/>
          <p:nvPr/>
        </p:nvSpPr>
        <p:spPr>
          <a:xfrm>
            <a:off x="8072582" y="5574292"/>
            <a:ext cx="38484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 mismo Nro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material o servicio al que corresponde el Porte o Gasto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adicional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2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624B283-B6D5-4663-A450-90E97C300A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2" y="228812"/>
            <a:ext cx="10634671" cy="712868"/>
          </a:xfrm>
        </p:spPr>
        <p:txBody>
          <a:bodyPr/>
          <a:lstStyle/>
          <a:p>
            <a:r>
              <a:rPr lang="en-US" sz="3200" dirty="0">
                <a:solidFill>
                  <a:srgbClr val="FF683C"/>
                </a:solidFill>
              </a:rPr>
              <a:t>Como </a:t>
            </a:r>
            <a:r>
              <a:rPr lang="en-US" sz="3200" dirty="0" err="1">
                <a:solidFill>
                  <a:srgbClr val="FF683C"/>
                </a:solidFill>
              </a:rPr>
              <a:t>anulo</a:t>
            </a:r>
            <a:r>
              <a:rPr lang="en-US" sz="3200" dirty="0">
                <a:solidFill>
                  <a:srgbClr val="FF683C"/>
                </a:solidFill>
              </a:rPr>
              <a:t> una </a:t>
            </a:r>
            <a:r>
              <a:rPr lang="en-US" sz="3200" dirty="0" err="1">
                <a:solidFill>
                  <a:srgbClr val="FF683C"/>
                </a:solidFill>
              </a:rPr>
              <a:t>factura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incorrecta</a:t>
            </a:r>
            <a:r>
              <a:rPr lang="en-US" sz="3200" dirty="0">
                <a:solidFill>
                  <a:srgbClr val="FF683C"/>
                </a:solidFill>
              </a:rPr>
              <a:t> en la </a:t>
            </a:r>
            <a:r>
              <a:rPr lang="en-US" sz="3200" dirty="0" err="1">
                <a:solidFill>
                  <a:srgbClr val="FF683C"/>
                </a:solidFill>
              </a:rPr>
              <a:t>Plataforma</a:t>
            </a:r>
            <a:endParaRPr lang="en-US" sz="3200" dirty="0">
              <a:solidFill>
                <a:srgbClr val="FF683C"/>
              </a:solidFill>
            </a:endParaRP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3BEC9C-2A15-43E1-B382-D78155298E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2" y="941680"/>
            <a:ext cx="10634671" cy="3390851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Si has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enviado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una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incorrecta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en la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Plataforma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, es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decir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, los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datos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enviados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no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corresponden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con la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registrada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Contabilidad,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sigue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los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siguientes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pasos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Contacta con GBfoods para pedir anulación mediante el email: 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  <a:hlinkClick r:id="rId2"/>
              </a:rPr>
              <a:t>APcontactcenter@thegbfoods.com</a:t>
            </a:r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GBfoods iniciará el proceso de anulación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Accede a </a:t>
            </a:r>
            <a:r>
              <a:rPr lang="es-ES" sz="1800" b="1" dirty="0">
                <a:solidFill>
                  <a:srgbClr val="FA3807"/>
                </a:solidFill>
              </a:rPr>
              <a:t>Consulta facturas y la factura 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La factura aparecerá con un símbolo, selecciónala y marca la función “</a:t>
            </a:r>
            <a:r>
              <a:rPr lang="es-ES" sz="1800" b="1" dirty="0">
                <a:solidFill>
                  <a:srgbClr val="FA3807"/>
                </a:solidFill>
              </a:rPr>
              <a:t>Solicitar anulación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”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La factura cambiará su estado a “</a:t>
            </a:r>
            <a:r>
              <a:rPr lang="es-ES" sz="1800" b="1" dirty="0">
                <a:solidFill>
                  <a:srgbClr val="FA3807"/>
                </a:solidFill>
              </a:rPr>
              <a:t>Anulada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”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Envía de nuevo la factura con los datos correctos siguiendo es sistema habitual de envío.</a:t>
            </a:r>
          </a:p>
          <a:p>
            <a:pPr marL="457200" lvl="0" indent="-457200">
              <a:buAutoNum type="arabicPeriod"/>
            </a:pPr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 </a:t>
            </a:r>
          </a:p>
          <a:p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4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F10D185-50DD-4336-8447-DC69E9B4E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9" y="3342075"/>
            <a:ext cx="11240346" cy="2671185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6372A66-F0AB-47F6-B30B-A296BFA8D4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3" y="228813"/>
            <a:ext cx="10634671" cy="712868"/>
          </a:xfrm>
        </p:spPr>
        <p:txBody>
          <a:bodyPr/>
          <a:lstStyle/>
          <a:p>
            <a:r>
              <a:rPr lang="en-US" sz="3200" dirty="0">
                <a:solidFill>
                  <a:srgbClr val="FF683C"/>
                </a:solidFill>
              </a:rPr>
              <a:t>Como </a:t>
            </a:r>
            <a:r>
              <a:rPr lang="en-US" sz="3200" dirty="0" err="1">
                <a:solidFill>
                  <a:srgbClr val="FF683C"/>
                </a:solidFill>
              </a:rPr>
              <a:t>enviar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factura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parcial</a:t>
            </a:r>
            <a:r>
              <a:rPr lang="en-US" sz="3200" dirty="0">
                <a:solidFill>
                  <a:srgbClr val="FF683C"/>
                </a:solidFill>
              </a:rPr>
              <a:t> de un </a:t>
            </a:r>
            <a:r>
              <a:rPr lang="en-US" sz="3200" dirty="0" err="1">
                <a:solidFill>
                  <a:srgbClr val="FF683C"/>
                </a:solidFill>
              </a:rPr>
              <a:t>pedido</a:t>
            </a:r>
            <a:r>
              <a:rPr lang="en-US" sz="3200" dirty="0">
                <a:solidFill>
                  <a:srgbClr val="FF683C"/>
                </a:solidFill>
              </a:rPr>
              <a:t> (%)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2E49C9-D1E9-4F01-8A60-B295AF97C7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2" y="757815"/>
            <a:ext cx="10634671" cy="3390851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Para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parcialmente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un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pedido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Selecciona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pedido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desde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“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pedido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“</a:t>
            </a:r>
          </a:p>
          <a:p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Modifica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la </a:t>
            </a:r>
            <a:r>
              <a:rPr lang="en-US" b="1" dirty="0" err="1">
                <a:solidFill>
                  <a:srgbClr val="FC502E"/>
                </a:solidFill>
              </a:rPr>
              <a:t>cantidad</a:t>
            </a:r>
            <a:r>
              <a:rPr lang="en-US" dirty="0"/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indicando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la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parte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la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unidad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facturada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: </a:t>
            </a:r>
          </a:p>
          <a:p>
            <a:pPr lvl="1" indent="0">
              <a:lnSpc>
                <a:spcPct val="150000"/>
              </a:lnSpc>
              <a:buNone/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lnSpc>
                <a:spcPct val="150000"/>
              </a:lnSpc>
              <a:buNone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para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facturar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30%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0,30 en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casilla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cantidad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96AF799-1485-4912-886D-1384F805F77D}"/>
              </a:ext>
            </a:extLst>
          </p:cNvPr>
          <p:cNvSpPr/>
          <p:nvPr/>
        </p:nvSpPr>
        <p:spPr>
          <a:xfrm>
            <a:off x="7027174" y="3429000"/>
            <a:ext cx="863600" cy="702733"/>
          </a:xfrm>
          <a:prstGeom prst="rect">
            <a:avLst/>
          </a:prstGeom>
          <a:noFill/>
          <a:ln w="28575">
            <a:solidFill>
              <a:srgbClr val="FC50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2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F20721A-8BC7-45F7-92B5-AB596C9543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2" y="228812"/>
            <a:ext cx="10634671" cy="712868"/>
          </a:xfrm>
        </p:spPr>
        <p:txBody>
          <a:bodyPr/>
          <a:lstStyle/>
          <a:p>
            <a:r>
              <a:rPr lang="en-US" sz="3200" dirty="0" err="1">
                <a:solidFill>
                  <a:srgbClr val="FF683C"/>
                </a:solidFill>
              </a:rPr>
              <a:t>Puedo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enviar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factura</a:t>
            </a:r>
            <a:r>
              <a:rPr lang="en-US" sz="3200" dirty="0">
                <a:solidFill>
                  <a:srgbClr val="FF683C"/>
                </a:solidFill>
              </a:rPr>
              <a:t> de </a:t>
            </a:r>
            <a:r>
              <a:rPr lang="en-US" sz="3200" dirty="0" err="1">
                <a:solidFill>
                  <a:srgbClr val="FF683C"/>
                </a:solidFill>
              </a:rPr>
              <a:t>pedido</a:t>
            </a:r>
            <a:r>
              <a:rPr lang="en-US" sz="3200" dirty="0">
                <a:solidFill>
                  <a:srgbClr val="FF683C"/>
                </a:solidFill>
              </a:rPr>
              <a:t> con </a:t>
            </a:r>
            <a:r>
              <a:rPr lang="en-US" sz="3200" dirty="0" err="1">
                <a:solidFill>
                  <a:srgbClr val="FF683C"/>
                </a:solidFill>
              </a:rPr>
              <a:t>estado</a:t>
            </a:r>
            <a:r>
              <a:rPr lang="en-US" sz="3200" dirty="0">
                <a:solidFill>
                  <a:srgbClr val="FF683C"/>
                </a:solidFill>
              </a:rPr>
              <a:t> “</a:t>
            </a:r>
            <a:r>
              <a:rPr lang="en-US" sz="3200" dirty="0" err="1">
                <a:solidFill>
                  <a:srgbClr val="FF683C"/>
                </a:solidFill>
              </a:rPr>
              <a:t>Cerrado</a:t>
            </a:r>
            <a:r>
              <a:rPr lang="en-US" sz="3200" dirty="0">
                <a:solidFill>
                  <a:srgbClr val="FF683C"/>
                </a:solidFill>
              </a:rPr>
              <a:t>”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302-A3D8-4DEB-93E0-F0E985CA9D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3" y="941680"/>
            <a:ext cx="10634671" cy="33908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Puedes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enviar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un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pedido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con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estado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“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”,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siempre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y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cuando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La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enviada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previamente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no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fuera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por 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importe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total del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pedido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Tengas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confirmación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por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parte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del comprador de que es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correcto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envío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un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extracoste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Pasos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seguir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para 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envío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Selecciona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pedido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con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estado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“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Cerrado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/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” (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solicitará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confirmación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para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facturarlo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Sigue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proceso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habitual de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envío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revisando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importe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y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cantidad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que corresponde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este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caso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3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DB63AF5-0A6D-4DAC-B122-EB7D5531C3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3" y="228813"/>
            <a:ext cx="10634671" cy="712868"/>
          </a:xfrm>
        </p:spPr>
        <p:txBody>
          <a:bodyPr/>
          <a:lstStyle/>
          <a:p>
            <a:r>
              <a:rPr lang="en-US" sz="3200" dirty="0">
                <a:solidFill>
                  <a:srgbClr val="FF683C"/>
                </a:solidFill>
              </a:rPr>
              <a:t>Como </a:t>
            </a:r>
            <a:r>
              <a:rPr lang="en-US" sz="3200" dirty="0" err="1">
                <a:solidFill>
                  <a:srgbClr val="FF683C"/>
                </a:solidFill>
              </a:rPr>
              <a:t>ver</a:t>
            </a:r>
            <a:r>
              <a:rPr lang="en-US" sz="3200" dirty="0">
                <a:solidFill>
                  <a:srgbClr val="FF683C"/>
                </a:solidFill>
              </a:rPr>
              <a:t> el </a:t>
            </a:r>
            <a:r>
              <a:rPr lang="en-US" sz="3200" dirty="0" err="1">
                <a:solidFill>
                  <a:srgbClr val="FF683C"/>
                </a:solidFill>
              </a:rPr>
              <a:t>estado</a:t>
            </a:r>
            <a:r>
              <a:rPr lang="en-US" sz="3200" dirty="0">
                <a:solidFill>
                  <a:srgbClr val="FF683C"/>
                </a:solidFill>
              </a:rPr>
              <a:t> de mis </a:t>
            </a:r>
            <a:r>
              <a:rPr lang="en-US" sz="3200" dirty="0" err="1">
                <a:solidFill>
                  <a:srgbClr val="FF683C"/>
                </a:solidFill>
              </a:rPr>
              <a:t>facturas</a:t>
            </a:r>
            <a:endParaRPr lang="en-US" sz="3200" dirty="0">
              <a:solidFill>
                <a:srgbClr val="FF683C"/>
              </a:solidFill>
            </a:endParaRP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CFC8E9-1175-4975-8187-40FF0B074A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2" y="954429"/>
            <a:ext cx="10919416" cy="5342853"/>
          </a:xfrm>
        </p:spPr>
        <p:txBody>
          <a:bodyPr/>
          <a:lstStyle/>
          <a:p>
            <a:pPr algn="just"/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Desde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la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sección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800" b="1" dirty="0" err="1">
                <a:solidFill>
                  <a:srgbClr val="FC502E"/>
                </a:solidFill>
              </a:rPr>
              <a:t>Facturas</a:t>
            </a:r>
            <a:r>
              <a:rPr lang="en-US" sz="1800" b="1" dirty="0">
                <a:solidFill>
                  <a:srgbClr val="FC502E"/>
                </a:solidFill>
              </a:rPr>
              <a:t>/Consulta </a:t>
            </a:r>
            <a:r>
              <a:rPr lang="en-US" sz="1800" b="1" dirty="0" err="1">
                <a:solidFill>
                  <a:srgbClr val="FC502E"/>
                </a:solidFill>
              </a:rPr>
              <a:t>factura</a:t>
            </a:r>
            <a:r>
              <a:rPr lang="en-US" sz="1800" b="1" dirty="0">
                <a:solidFill>
                  <a:srgbClr val="FC502E"/>
                </a:solidFill>
              </a:rPr>
              <a:t>,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del menu principal,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tendrás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acceso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al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estado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tus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y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fecha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pago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previsto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Leyenda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FC502E"/>
                </a:solidFill>
              </a:rPr>
              <a:t>estados</a:t>
            </a:r>
            <a:r>
              <a:rPr lang="en-US" sz="1800" dirty="0"/>
              <a:t>:</a:t>
            </a:r>
          </a:p>
          <a:p>
            <a:pPr algn="just">
              <a:lnSpc>
                <a:spcPct val="150000"/>
              </a:lnSpc>
            </a:pPr>
            <a:endParaRPr lang="es-ES" sz="1800" dirty="0"/>
          </a:p>
          <a:p>
            <a:pPr lvl="0" indent="90488" algn="just">
              <a:lnSpc>
                <a:spcPct val="150000"/>
              </a:lnSpc>
            </a:pPr>
            <a:r>
              <a:rPr lang="es-ES" sz="1800" b="1" dirty="0">
                <a:solidFill>
                  <a:srgbClr val="FC502E"/>
                </a:solidFill>
              </a:rPr>
              <a:t>Recibida</a:t>
            </a:r>
            <a:r>
              <a:rPr lang="es-ES" sz="1800" dirty="0"/>
              <a:t> – en tramitación, pendiente de contabilización</a:t>
            </a:r>
          </a:p>
          <a:p>
            <a:pPr lvl="0" indent="90488" algn="just">
              <a:lnSpc>
                <a:spcPct val="150000"/>
              </a:lnSpc>
            </a:pPr>
            <a:r>
              <a:rPr lang="es-ES" sz="1800" b="1" dirty="0">
                <a:solidFill>
                  <a:srgbClr val="FC502E"/>
                </a:solidFill>
              </a:rPr>
              <a:t>Aprobada</a:t>
            </a:r>
            <a:r>
              <a:rPr lang="es-ES" sz="1800" dirty="0"/>
              <a:t> – Tramitada y en previsión de pago a vencimiento indicado en la columna” </a:t>
            </a:r>
            <a:r>
              <a:rPr lang="en-US" sz="1800" b="1" dirty="0" err="1">
                <a:solidFill>
                  <a:srgbClr val="FC502E"/>
                </a:solidFill>
              </a:rPr>
              <a:t>Fecha</a:t>
            </a:r>
            <a:r>
              <a:rPr lang="en-US" sz="1800" b="1" dirty="0">
                <a:solidFill>
                  <a:srgbClr val="FC502E"/>
                </a:solidFill>
              </a:rPr>
              <a:t> de </a:t>
            </a:r>
            <a:r>
              <a:rPr lang="en-US" sz="1800" b="1" dirty="0" err="1">
                <a:solidFill>
                  <a:srgbClr val="FC502E"/>
                </a:solidFill>
              </a:rPr>
              <a:t>pago</a:t>
            </a:r>
            <a:r>
              <a:rPr lang="en-US" sz="1800" dirty="0">
                <a:solidFill>
                  <a:srgbClr val="FC502E"/>
                </a:solidFill>
              </a:rPr>
              <a:t>”</a:t>
            </a:r>
          </a:p>
          <a:p>
            <a:pPr indent="90488" algn="just">
              <a:lnSpc>
                <a:spcPct val="150000"/>
              </a:lnSpc>
            </a:pPr>
            <a:r>
              <a:rPr lang="es-ES" sz="1800" b="1" dirty="0">
                <a:solidFill>
                  <a:srgbClr val="FC502E"/>
                </a:solidFill>
              </a:rPr>
              <a:t>Rechazada</a:t>
            </a:r>
            <a:r>
              <a:rPr lang="es-ES" sz="1800" dirty="0"/>
              <a:t> – No tramitada. Consulta el detalle en la opción de menu </a:t>
            </a:r>
            <a:r>
              <a:rPr lang="es-ES" sz="1800" b="1" dirty="0">
                <a:solidFill>
                  <a:srgbClr val="FF683C"/>
                </a:solidFill>
              </a:rPr>
              <a:t>“Rechazadas”</a:t>
            </a:r>
          </a:p>
          <a:p>
            <a:pPr indent="90488" algn="just">
              <a:lnSpc>
                <a:spcPct val="150000"/>
              </a:lnSpc>
            </a:pPr>
            <a:r>
              <a:rPr lang="es-ES" sz="1800" b="1" dirty="0">
                <a:solidFill>
                  <a:srgbClr val="FC502E"/>
                </a:solidFill>
              </a:rPr>
              <a:t>Bloqueada</a:t>
            </a:r>
            <a:r>
              <a:rPr lang="es-ES" sz="1800" dirty="0"/>
              <a:t> – Pago pendiente de aprobación por discrepancia en precio o cantidad. Por favor contacta con el comprador</a:t>
            </a:r>
          </a:p>
          <a:p>
            <a:pPr indent="90488" algn="just">
              <a:lnSpc>
                <a:spcPct val="150000"/>
              </a:lnSpc>
            </a:pPr>
            <a:r>
              <a:rPr lang="es-ES" sz="1800" b="1" dirty="0">
                <a:solidFill>
                  <a:srgbClr val="FC502E"/>
                </a:solidFill>
              </a:rPr>
              <a:t>Pagada</a:t>
            </a:r>
            <a:r>
              <a:rPr lang="es-ES" sz="1800" dirty="0"/>
              <a:t> – Pago emitido en la fecha indicada en la columna “</a:t>
            </a:r>
            <a:r>
              <a:rPr lang="en-US" sz="1800" b="1" dirty="0" err="1">
                <a:solidFill>
                  <a:srgbClr val="FC502E"/>
                </a:solidFill>
              </a:rPr>
              <a:t>Fecha</a:t>
            </a:r>
            <a:r>
              <a:rPr lang="en-US" sz="1800" b="1" dirty="0">
                <a:solidFill>
                  <a:srgbClr val="FC502E"/>
                </a:solidFill>
              </a:rPr>
              <a:t> de </a:t>
            </a:r>
            <a:r>
              <a:rPr lang="en-US" sz="1800" b="1" dirty="0" err="1">
                <a:solidFill>
                  <a:srgbClr val="FC502E"/>
                </a:solidFill>
              </a:rPr>
              <a:t>pago</a:t>
            </a:r>
            <a:r>
              <a:rPr lang="en-US" sz="1800" dirty="0">
                <a:solidFill>
                  <a:srgbClr val="FC502E"/>
                </a:solidFill>
              </a:rPr>
              <a:t>”</a:t>
            </a:r>
          </a:p>
          <a:p>
            <a:pPr algn="just">
              <a:lnSpc>
                <a:spcPct val="150000"/>
              </a:lnSpc>
            </a:pPr>
            <a:r>
              <a:rPr lang="es-ES" sz="1800" b="1" dirty="0">
                <a:solidFill>
                  <a:srgbClr val="FC502E"/>
                </a:solidFill>
              </a:rPr>
              <a:t>  Confirming (*)</a:t>
            </a:r>
            <a:r>
              <a:rPr lang="es-ES" sz="1800" dirty="0"/>
              <a:t> – Confirming presentado al banco con vencimiento indicado en columna “</a:t>
            </a:r>
            <a:r>
              <a:rPr lang="en-US" sz="1800" b="1" dirty="0" err="1">
                <a:solidFill>
                  <a:srgbClr val="FC502E"/>
                </a:solidFill>
              </a:rPr>
              <a:t>Fecha</a:t>
            </a:r>
            <a:r>
              <a:rPr lang="en-US" sz="1800" b="1" dirty="0">
                <a:solidFill>
                  <a:srgbClr val="FC502E"/>
                </a:solidFill>
              </a:rPr>
              <a:t> de </a:t>
            </a:r>
            <a:r>
              <a:rPr lang="en-US" sz="1800" b="1" dirty="0" err="1">
                <a:solidFill>
                  <a:srgbClr val="FC502E"/>
                </a:solidFill>
              </a:rPr>
              <a:t>pago</a:t>
            </a:r>
            <a:r>
              <a:rPr lang="en-US" sz="1800" b="1" dirty="0">
                <a:solidFill>
                  <a:srgbClr val="FC502E"/>
                </a:solidFill>
              </a:rPr>
              <a:t>”</a:t>
            </a:r>
            <a:endParaRPr lang="es-ES" sz="1800" dirty="0"/>
          </a:p>
          <a:p>
            <a:pPr algn="just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6815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359ADAC-0D58-4DA2-8F13-D5100D0C9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3" y="178012"/>
            <a:ext cx="10634671" cy="712868"/>
          </a:xfrm>
        </p:spPr>
        <p:txBody>
          <a:bodyPr/>
          <a:lstStyle/>
          <a:p>
            <a:r>
              <a:rPr lang="en-US" sz="3200" dirty="0">
                <a:solidFill>
                  <a:srgbClr val="FF683C"/>
                </a:solidFill>
              </a:rPr>
              <a:t>Como </a:t>
            </a:r>
            <a:r>
              <a:rPr lang="en-US" sz="3200" dirty="0" err="1">
                <a:solidFill>
                  <a:srgbClr val="FF683C"/>
                </a:solidFill>
              </a:rPr>
              <a:t>actualizo</a:t>
            </a:r>
            <a:r>
              <a:rPr lang="en-US" sz="3200" dirty="0">
                <a:solidFill>
                  <a:srgbClr val="FF683C"/>
                </a:solidFill>
              </a:rPr>
              <a:t> mis </a:t>
            </a:r>
            <a:r>
              <a:rPr lang="en-US" sz="3200" dirty="0" err="1">
                <a:solidFill>
                  <a:srgbClr val="FF683C"/>
                </a:solidFill>
              </a:rPr>
              <a:t>datos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fiscales</a:t>
            </a:r>
            <a:r>
              <a:rPr lang="en-US" sz="3200" dirty="0">
                <a:solidFill>
                  <a:srgbClr val="FF683C"/>
                </a:solidFill>
              </a:rPr>
              <a:t> en la </a:t>
            </a:r>
            <a:r>
              <a:rPr lang="en-US" sz="3200" dirty="0" err="1">
                <a:solidFill>
                  <a:srgbClr val="FF683C"/>
                </a:solidFill>
              </a:rPr>
              <a:t>Plataforma</a:t>
            </a:r>
            <a:endParaRPr lang="en-US" sz="3200" dirty="0">
              <a:solidFill>
                <a:srgbClr val="FF683C"/>
              </a:solidFill>
            </a:endParaRP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B034FC-F69E-4F26-98E8-B4A154AD04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22" y="896503"/>
            <a:ext cx="10634671" cy="5512593"/>
          </a:xfrm>
        </p:spPr>
        <p:txBody>
          <a:bodyPr/>
          <a:lstStyle/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Puedes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actualizar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tus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datos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fiscales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en la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sección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rgbClr val="FC502E"/>
                </a:solidFill>
              </a:rPr>
              <a:t>Perfil</a:t>
            </a:r>
            <a:r>
              <a:rPr lang="en-US" sz="1800" b="1" dirty="0">
                <a:solidFill>
                  <a:srgbClr val="FC502E"/>
                </a:solidFill>
              </a:rPr>
              <a:t> Proveedor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en 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apartado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rgbClr val="FC502E"/>
                </a:solidFill>
              </a:rPr>
              <a:t>Datos</a:t>
            </a:r>
            <a:r>
              <a:rPr lang="en-US" sz="1800" b="1" dirty="0">
                <a:solidFill>
                  <a:srgbClr val="FC502E"/>
                </a:solidFill>
              </a:rPr>
              <a:t> </a:t>
            </a:r>
            <a:r>
              <a:rPr lang="en-US" sz="1800" b="1" dirty="0" err="1">
                <a:solidFill>
                  <a:srgbClr val="FC502E"/>
                </a:solidFill>
              </a:rPr>
              <a:t>fiscales</a:t>
            </a:r>
            <a:r>
              <a:rPr lang="en-US" sz="1800" b="1" dirty="0">
                <a:solidFill>
                  <a:srgbClr val="FC502E"/>
                </a:solidFill>
              </a:rPr>
              <a:t> de Proveedor</a:t>
            </a:r>
            <a:r>
              <a:rPr lang="en-US" sz="1800" dirty="0">
                <a:solidFill>
                  <a:schemeClr val="tx1"/>
                </a:solidFill>
              </a:rPr>
              <a:t>, 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excepción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del CiF, que no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podrá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ser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modificado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este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apartado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Si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empresa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cambiado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CIF.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Deberás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registrarte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como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nueva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alta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nuestro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Portal.</a:t>
            </a:r>
          </a:p>
          <a:p>
            <a:endParaRPr lang="en-US" sz="1800" b="1" dirty="0">
              <a:solidFill>
                <a:srgbClr val="FC502E"/>
              </a:solidFill>
            </a:endParaRP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La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actualización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los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Datos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fiscales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se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verá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reflejado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en las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enviadas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posteriores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al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cambio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346763-7C99-45BE-80AC-3390A8837C77}"/>
              </a:ext>
            </a:extLst>
          </p:cNvPr>
          <p:cNvPicPr/>
          <p:nvPr/>
        </p:nvPicPr>
        <p:blipFill rotWithShape="1">
          <a:blip r:embed="rId3"/>
          <a:srcRect l="12368" t="29571" r="77940" b="66313"/>
          <a:stretch/>
        </p:blipFill>
        <p:spPr bwMode="auto">
          <a:xfrm>
            <a:off x="534122" y="1277135"/>
            <a:ext cx="1898527" cy="301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Imagen 2" descr="image001">
            <a:extLst>
              <a:ext uri="{FF2B5EF4-FFF2-40B4-BE49-F238E27FC236}">
                <a16:creationId xmlns:a16="http://schemas.microsoft.com/office/drawing/2014/main" id="{581EE62F-F0A4-4F75-89F5-4F10DB3D8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94"/>
          <a:stretch/>
        </p:blipFill>
        <p:spPr bwMode="auto">
          <a:xfrm>
            <a:off x="534122" y="1578147"/>
            <a:ext cx="2162175" cy="30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224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359ADAC-0D58-4DA2-8F13-D5100D0C9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060" y="232267"/>
            <a:ext cx="10634671" cy="712868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FF683C"/>
                </a:solidFill>
              </a:rPr>
              <a:t>Cómo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activar</a:t>
            </a:r>
            <a:r>
              <a:rPr lang="en-US" sz="3200" dirty="0">
                <a:solidFill>
                  <a:srgbClr val="FF683C"/>
                </a:solidFill>
              </a:rPr>
              <a:t>/</a:t>
            </a:r>
            <a:r>
              <a:rPr lang="en-US" sz="3200" dirty="0" err="1">
                <a:solidFill>
                  <a:srgbClr val="FF683C"/>
                </a:solidFill>
              </a:rPr>
              <a:t>desactivar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notificaciones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cambios</a:t>
            </a:r>
            <a:r>
              <a:rPr lang="en-US" sz="3200" dirty="0">
                <a:solidFill>
                  <a:srgbClr val="FF683C"/>
                </a:solidFill>
              </a:rPr>
              <a:t> de </a:t>
            </a:r>
            <a:r>
              <a:rPr lang="en-US" sz="3200" dirty="0" err="1">
                <a:solidFill>
                  <a:srgbClr val="FF683C"/>
                </a:solidFill>
              </a:rPr>
              <a:t>estado</a:t>
            </a:r>
            <a:r>
              <a:rPr lang="en-US" sz="3200" dirty="0">
                <a:solidFill>
                  <a:srgbClr val="FF683C"/>
                </a:solidFill>
              </a:rPr>
              <a:t> de </a:t>
            </a:r>
            <a:r>
              <a:rPr lang="en-US" sz="3200" dirty="0" err="1">
                <a:solidFill>
                  <a:srgbClr val="FF683C"/>
                </a:solidFill>
              </a:rPr>
              <a:t>factura</a:t>
            </a:r>
            <a:endParaRPr lang="en-US" sz="3200" dirty="0">
              <a:solidFill>
                <a:srgbClr val="FF683C"/>
              </a:solidFill>
            </a:endParaRP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B034FC-F69E-4F26-98E8-B4A154AD04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3" y="1135462"/>
            <a:ext cx="11404836" cy="5512593"/>
          </a:xfrm>
        </p:spPr>
        <p:txBody>
          <a:bodyPr/>
          <a:lstStyle/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Para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desactivar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las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notificaciones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cambios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estado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accede a					y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desactiva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el campo</a:t>
            </a:r>
            <a:endParaRPr lang="en-US" sz="1800" b="1" dirty="0">
              <a:solidFill>
                <a:srgbClr val="FC502E"/>
              </a:solidFill>
            </a:endParaRPr>
          </a:p>
          <a:p>
            <a:r>
              <a:rPr lang="en-US" sz="1800" b="1" dirty="0" err="1">
                <a:solidFill>
                  <a:srgbClr val="FF683C"/>
                </a:solidFill>
              </a:rPr>
              <a:t>Notificar</a:t>
            </a:r>
            <a:r>
              <a:rPr lang="en-US" sz="1800" b="1" dirty="0">
                <a:solidFill>
                  <a:srgbClr val="FF683C"/>
                </a:solidFill>
              </a:rPr>
              <a:t> </a:t>
            </a:r>
            <a:r>
              <a:rPr lang="en-US" sz="1800" b="1" dirty="0" err="1">
                <a:solidFill>
                  <a:srgbClr val="FF683C"/>
                </a:solidFill>
              </a:rPr>
              <a:t>cambios</a:t>
            </a:r>
            <a:r>
              <a:rPr lang="en-US" sz="1800" b="1" dirty="0">
                <a:solidFill>
                  <a:srgbClr val="FF683C"/>
                </a:solidFill>
              </a:rPr>
              <a:t> de </a:t>
            </a:r>
            <a:r>
              <a:rPr lang="en-US" sz="1800" b="1" dirty="0" err="1">
                <a:solidFill>
                  <a:srgbClr val="FF683C"/>
                </a:solidFill>
              </a:rPr>
              <a:t>estado</a:t>
            </a:r>
            <a:endParaRPr lang="en-US" sz="1800" b="1" dirty="0">
              <a:solidFill>
                <a:srgbClr val="FF683C"/>
              </a:solidFill>
            </a:endParaRPr>
          </a:p>
          <a:p>
            <a:endParaRPr lang="en-US" sz="1800" b="1" dirty="0">
              <a:solidFill>
                <a:srgbClr val="FC502E"/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800" b="1" u="sng" dirty="0">
                <a:solidFill>
                  <a:schemeClr val="tx1">
                    <a:lumMod val="50000"/>
                  </a:schemeClr>
                </a:solidFill>
              </a:rPr>
              <a:t>NOTA: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Cualquier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notificación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enviada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desde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el Portal se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realizará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a la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dirección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correo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indicado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en “</a:t>
            </a:r>
            <a:r>
              <a:rPr lang="en-US" sz="1800" b="1" dirty="0" err="1">
                <a:solidFill>
                  <a:srgbClr val="FF683C"/>
                </a:solidFill>
              </a:rPr>
              <a:t>Datos</a:t>
            </a:r>
            <a:r>
              <a:rPr lang="en-US" sz="1800" b="1" dirty="0">
                <a:solidFill>
                  <a:srgbClr val="FF683C"/>
                </a:solidFill>
              </a:rPr>
              <a:t> de Usuario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”</a:t>
            </a:r>
          </a:p>
        </p:txBody>
      </p:sp>
      <p:pic>
        <p:nvPicPr>
          <p:cNvPr id="2050" name="Imagen 2" descr="image001">
            <a:extLst>
              <a:ext uri="{FF2B5EF4-FFF2-40B4-BE49-F238E27FC236}">
                <a16:creationId xmlns:a16="http://schemas.microsoft.com/office/drawing/2014/main" id="{1E0F15C5-FB6B-452D-8BAF-0B6067340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1"/>
          <a:stretch/>
        </p:blipFill>
        <p:spPr bwMode="auto">
          <a:xfrm>
            <a:off x="7810413" y="1723877"/>
            <a:ext cx="2162175" cy="38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B7761F-F1A5-4884-A363-C1E1291A5C6D}"/>
              </a:ext>
            </a:extLst>
          </p:cNvPr>
          <p:cNvPicPr/>
          <p:nvPr/>
        </p:nvPicPr>
        <p:blipFill rotWithShape="1">
          <a:blip r:embed="rId4"/>
          <a:srcRect l="12368" t="29571" r="77940" b="66313"/>
          <a:stretch/>
        </p:blipFill>
        <p:spPr bwMode="auto">
          <a:xfrm>
            <a:off x="7812755" y="1431005"/>
            <a:ext cx="1898527" cy="301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Imagen 12" descr="image001">
            <a:extLst>
              <a:ext uri="{FF2B5EF4-FFF2-40B4-BE49-F238E27FC236}">
                <a16:creationId xmlns:a16="http://schemas.microsoft.com/office/drawing/2014/main" id="{7F028D88-4604-4633-9E4A-D443359DC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71"/>
          <a:stretch/>
        </p:blipFill>
        <p:spPr bwMode="auto">
          <a:xfrm>
            <a:off x="556060" y="2246799"/>
            <a:ext cx="4495800" cy="259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2D1E23F-ABBE-4BF3-8698-C6F5FC3F4689}"/>
              </a:ext>
            </a:extLst>
          </p:cNvPr>
          <p:cNvSpPr/>
          <p:nvPr/>
        </p:nvSpPr>
        <p:spPr>
          <a:xfrm>
            <a:off x="556060" y="4619567"/>
            <a:ext cx="4622132" cy="2195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63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FC06451-89F5-465E-B4D6-866E1B7F1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2" y="228813"/>
            <a:ext cx="10634671" cy="712868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FF683C"/>
                </a:solidFill>
              </a:rPr>
              <a:t>Cómo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facturar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facturas</a:t>
            </a:r>
            <a:r>
              <a:rPr lang="en-US" sz="3200" dirty="0">
                <a:solidFill>
                  <a:srgbClr val="FF683C"/>
                </a:solidFill>
              </a:rPr>
              <a:t> de </a:t>
            </a:r>
            <a:r>
              <a:rPr lang="en-US" sz="3200" dirty="0" err="1">
                <a:solidFill>
                  <a:srgbClr val="FF683C"/>
                </a:solidFill>
              </a:rPr>
              <a:t>servicios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logísticos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DB601C-8EE6-4BB2-8892-D7CCB29A32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3" y="954430"/>
            <a:ext cx="11229966" cy="5308347"/>
          </a:xfrm>
        </p:spPr>
        <p:txBody>
          <a:bodyPr/>
          <a:lstStyle/>
          <a:p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Envia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desde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la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sección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rgbClr val="FC502E"/>
                </a:solidFill>
              </a:rPr>
              <a:t>Facturación/ Fra. Servicios </a:t>
            </a:r>
            <a:r>
              <a:rPr lang="en-US" sz="1800" b="1" dirty="0" err="1">
                <a:solidFill>
                  <a:srgbClr val="FC502E"/>
                </a:solidFill>
              </a:rPr>
              <a:t>logísticos</a:t>
            </a:r>
            <a:r>
              <a:rPr lang="en-US" sz="1800" b="1" dirty="0">
                <a:solidFill>
                  <a:srgbClr val="FC502E"/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del menu principal.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Esta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modalidad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envío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es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exclusiva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para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proveedores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logísticos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los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cuales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no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disponen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pedidos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en el Portal </a:t>
            </a:r>
            <a:r>
              <a:rPr lang="en-US" sz="1800" b="1" dirty="0">
                <a:solidFill>
                  <a:srgbClr val="FF683C"/>
                </a:solidFill>
              </a:rPr>
              <a:t>(*)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Introduce los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datos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obligatorios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formulario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manualmente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y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realiza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envío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800" b="1" dirty="0">
                <a:solidFill>
                  <a:srgbClr val="FF683C"/>
                </a:solidFill>
              </a:rPr>
              <a:t>(*)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Consulta con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nuestro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departmento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Logísitico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debes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utilizar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esta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modalidad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envío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EEBC29-5854-4075-A8BF-00C28970DD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14" r="44953" b="67304"/>
          <a:stretch/>
        </p:blipFill>
        <p:spPr>
          <a:xfrm>
            <a:off x="588222" y="1415547"/>
            <a:ext cx="8107573" cy="396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B0E546-D941-4D68-BA4E-ED0E42EDA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17" t="33131" r="47076" b="45658"/>
          <a:stretch/>
        </p:blipFill>
        <p:spPr>
          <a:xfrm>
            <a:off x="6032740" y="1769162"/>
            <a:ext cx="1991528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9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439333" y="770468"/>
            <a:ext cx="10115511" cy="4859867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solidFill>
                  <a:srgbClr val="FF0000"/>
                </a:solidFill>
                <a:hlinkClick r:id="rId2" action="ppaction://hlinksldjump"/>
              </a:rPr>
              <a:t>Cómo</a:t>
            </a:r>
            <a:r>
              <a:rPr lang="en-US" sz="2000" dirty="0">
                <a:solidFill>
                  <a:srgbClr val="FF0000"/>
                </a:solidFill>
                <a:hlinkClick r:id="rId2" action="ppaction://hlinksldjump"/>
              </a:rPr>
              <a:t> me </a:t>
            </a:r>
            <a:r>
              <a:rPr lang="en-US" sz="2000" dirty="0" err="1">
                <a:solidFill>
                  <a:srgbClr val="FF0000"/>
                </a:solidFill>
                <a:hlinkClick r:id="rId2" action="ppaction://hlinksldjump"/>
              </a:rPr>
              <a:t>registro</a:t>
            </a:r>
            <a:r>
              <a:rPr lang="en-US" sz="2000" dirty="0">
                <a:solidFill>
                  <a:srgbClr val="FF0000"/>
                </a:solidFill>
                <a:hlinkClick r:id="rId2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2" action="ppaction://hlinksldjump"/>
              </a:rPr>
              <a:t>en</a:t>
            </a:r>
            <a:r>
              <a:rPr lang="en-US" sz="2000" dirty="0">
                <a:solidFill>
                  <a:srgbClr val="FF0000"/>
                </a:solidFill>
                <a:hlinkClick r:id="rId2" action="ppaction://hlinksldjump"/>
              </a:rPr>
              <a:t> la </a:t>
            </a:r>
            <a:r>
              <a:rPr lang="en-US" sz="2000" dirty="0" err="1">
                <a:solidFill>
                  <a:srgbClr val="FF0000"/>
                </a:solidFill>
                <a:hlinkClick r:id="rId2" action="ppaction://hlinksldjump"/>
              </a:rPr>
              <a:t>Plataforma</a:t>
            </a:r>
            <a:r>
              <a:rPr lang="en-US" sz="2000" dirty="0">
                <a:solidFill>
                  <a:srgbClr val="FF0000"/>
                </a:solidFill>
                <a:hlinkClick r:id="rId2" action="ppaction://hlinksldjump"/>
              </a:rPr>
              <a:t> de </a:t>
            </a:r>
            <a:r>
              <a:rPr lang="en-US" sz="2000" dirty="0" err="1">
                <a:solidFill>
                  <a:srgbClr val="FF0000"/>
                </a:solidFill>
                <a:hlinkClick r:id="rId2" action="ppaction://hlinksldjump"/>
              </a:rPr>
              <a:t>facturación</a:t>
            </a:r>
            <a:r>
              <a:rPr lang="en-US" sz="2000" dirty="0">
                <a:solidFill>
                  <a:srgbClr val="FF0000"/>
                </a:solidFill>
                <a:hlinkClick r:id="rId2" action="ppaction://hlinksldjump"/>
              </a:rPr>
              <a:t> de </a:t>
            </a:r>
            <a:r>
              <a:rPr lang="en-US" sz="2000" dirty="0" err="1">
                <a:solidFill>
                  <a:srgbClr val="FF0000"/>
                </a:solidFill>
                <a:hlinkClick r:id="rId2" action="ppaction://hlinksldjump"/>
              </a:rPr>
              <a:t>GBFoods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solidFill>
                  <a:srgbClr val="FF683C"/>
                </a:solidFill>
                <a:hlinkClick r:id="rId3" action="ppaction://hlinksldjump"/>
              </a:rPr>
              <a:t>Qué</a:t>
            </a:r>
            <a:r>
              <a:rPr lang="en-US" sz="2000" dirty="0">
                <a:solidFill>
                  <a:srgbClr val="FF683C"/>
                </a:solidFill>
                <a:hlinkClick r:id="rId3" action="ppaction://hlinksldjump"/>
              </a:rPr>
              <a:t> </a:t>
            </a:r>
            <a:r>
              <a:rPr lang="en-US" sz="2000" dirty="0" err="1">
                <a:solidFill>
                  <a:srgbClr val="FF683C"/>
                </a:solidFill>
                <a:hlinkClick r:id="rId3" action="ppaction://hlinksldjump"/>
              </a:rPr>
              <a:t>ofrece</a:t>
            </a:r>
            <a:r>
              <a:rPr lang="en-US" sz="2000" dirty="0">
                <a:solidFill>
                  <a:srgbClr val="FF683C"/>
                </a:solidFill>
                <a:hlinkClick r:id="rId3" action="ppaction://hlinksldjump"/>
              </a:rPr>
              <a:t> el </a:t>
            </a:r>
            <a:r>
              <a:rPr lang="en-US" sz="2000" dirty="0" err="1">
                <a:solidFill>
                  <a:srgbClr val="FF683C"/>
                </a:solidFill>
                <a:hlinkClick r:id="rId3" action="ppaction://hlinksldjump"/>
              </a:rPr>
              <a:t>acceso</a:t>
            </a:r>
            <a:r>
              <a:rPr lang="en-US" sz="2000" dirty="0">
                <a:solidFill>
                  <a:srgbClr val="FF683C"/>
                </a:solidFill>
                <a:hlinkClick r:id="rId3" action="ppaction://hlinksldjump"/>
              </a:rPr>
              <a:t> </a:t>
            </a:r>
            <a:r>
              <a:rPr lang="en-US" sz="2000" dirty="0" err="1">
                <a:solidFill>
                  <a:srgbClr val="FF683C"/>
                </a:solidFill>
                <a:hlinkClick r:id="rId3" action="ppaction://hlinksldjump"/>
              </a:rPr>
              <a:t>Perfil</a:t>
            </a:r>
            <a:r>
              <a:rPr lang="en-US" sz="2000" dirty="0">
                <a:solidFill>
                  <a:srgbClr val="FF683C"/>
                </a:solidFill>
                <a:hlinkClick r:id="rId3" action="ppaction://hlinksldjump"/>
              </a:rPr>
              <a:t> </a:t>
            </a:r>
            <a:r>
              <a:rPr lang="en-US" sz="2000" dirty="0" err="1">
                <a:solidFill>
                  <a:srgbClr val="FF683C"/>
                </a:solidFill>
                <a:hlinkClick r:id="rId3" action="ppaction://hlinksldjump"/>
              </a:rPr>
              <a:t>compañía</a:t>
            </a:r>
            <a:r>
              <a:rPr lang="en-US" sz="2000" dirty="0">
                <a:solidFill>
                  <a:srgbClr val="FF683C"/>
                </a:solidFill>
                <a:hlinkClick r:id="rId3" action="ppaction://hlinksldjump"/>
              </a:rPr>
              <a:t> </a:t>
            </a:r>
            <a:r>
              <a:rPr lang="en-US" sz="2000" dirty="0" err="1">
                <a:solidFill>
                  <a:srgbClr val="FF683C"/>
                </a:solidFill>
                <a:hlinkClick r:id="rId3" action="ppaction://hlinksldjump"/>
              </a:rPr>
              <a:t>completo</a:t>
            </a:r>
            <a:endParaRPr lang="en-US" sz="2000" dirty="0">
              <a:solidFill>
                <a:srgbClr val="FF683C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FF0000"/>
                </a:solidFill>
                <a:hlinkClick r:id="rId4" action="ppaction://hlinksldjump"/>
              </a:rPr>
              <a:t>No </a:t>
            </a:r>
            <a:r>
              <a:rPr lang="en-US" sz="2000" dirty="0" err="1">
                <a:solidFill>
                  <a:srgbClr val="FF0000"/>
                </a:solidFill>
                <a:hlinkClick r:id="rId4" action="ppaction://hlinksldjump"/>
              </a:rPr>
              <a:t>recuerdo</a:t>
            </a:r>
            <a:r>
              <a:rPr lang="en-US" sz="2000" dirty="0">
                <a:solidFill>
                  <a:srgbClr val="FF0000"/>
                </a:solidFill>
                <a:hlinkClick r:id="rId4" action="ppaction://hlinksldjump"/>
              </a:rPr>
              <a:t> mi </a:t>
            </a:r>
            <a:r>
              <a:rPr lang="en-US" sz="2000" dirty="0" err="1">
                <a:solidFill>
                  <a:srgbClr val="FF0000"/>
                </a:solidFill>
                <a:hlinkClick r:id="rId4" action="ppaction://hlinksldjump"/>
              </a:rPr>
              <a:t>contraseña</a:t>
            </a:r>
            <a:r>
              <a:rPr lang="en-US" sz="2000" dirty="0">
                <a:solidFill>
                  <a:srgbClr val="FF0000"/>
                </a:solidFill>
                <a:hlinkClick r:id="rId4" action="ppaction://hlinksldjump"/>
              </a:rPr>
              <a:t>  o se </a:t>
            </a:r>
            <a:r>
              <a:rPr lang="en-US" sz="2000" dirty="0" err="1">
                <a:solidFill>
                  <a:srgbClr val="FF0000"/>
                </a:solidFill>
                <a:hlinkClick r:id="rId4" action="ppaction://hlinksldjump"/>
              </a:rPr>
              <a:t>encuentra</a:t>
            </a:r>
            <a:r>
              <a:rPr lang="en-US" sz="2000" dirty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4" action="ppaction://hlinksldjump"/>
              </a:rPr>
              <a:t>bloqueada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solidFill>
                  <a:srgbClr val="FF0000"/>
                </a:solidFill>
                <a:hlinkClick r:id="rId5" action="ppaction://hlinksldjump"/>
              </a:rPr>
              <a:t>Dónde</a:t>
            </a:r>
            <a:r>
              <a:rPr lang="en-US" sz="2000" dirty="0">
                <a:solidFill>
                  <a:srgbClr val="FF0000"/>
                </a:solidFill>
                <a:hlinkClick r:id="rId5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5" action="ppaction://hlinksldjump"/>
              </a:rPr>
              <a:t>encontrar</a:t>
            </a:r>
            <a:r>
              <a:rPr lang="en-US" sz="2000" dirty="0">
                <a:solidFill>
                  <a:srgbClr val="FF0000"/>
                </a:solidFill>
                <a:hlinkClick r:id="rId5" action="ppaction://hlinksldjump"/>
              </a:rPr>
              <a:t> manual </a:t>
            </a:r>
            <a:r>
              <a:rPr lang="en-US" sz="2000" dirty="0" err="1">
                <a:solidFill>
                  <a:srgbClr val="FF0000"/>
                </a:solidFill>
                <a:hlinkClick r:id="rId5" action="ppaction://hlinksldjump"/>
              </a:rPr>
              <a:t>usuario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solidFill>
                  <a:srgbClr val="FF0000"/>
                </a:solidFill>
                <a:hlinkClick r:id="rId6" action="ppaction://hlinksldjump"/>
              </a:rPr>
              <a:t>En</a:t>
            </a:r>
            <a:r>
              <a:rPr lang="en-US" sz="2000" dirty="0">
                <a:solidFill>
                  <a:srgbClr val="FF0000"/>
                </a:solidFill>
                <a:hlinkClick r:id="rId6" action="ppaction://hlinksldjump"/>
              </a:rPr>
              <a:t> que </a:t>
            </a:r>
            <a:r>
              <a:rPr lang="en-US" sz="2000" dirty="0" err="1">
                <a:solidFill>
                  <a:srgbClr val="FF0000"/>
                </a:solidFill>
                <a:hlinkClick r:id="rId6" action="ppaction://hlinksldjump"/>
              </a:rPr>
              <a:t>formatos</a:t>
            </a:r>
            <a:r>
              <a:rPr lang="en-US" sz="2000" dirty="0">
                <a:solidFill>
                  <a:srgbClr val="FF0000"/>
                </a:solidFill>
                <a:hlinkClick r:id="rId6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6" action="ppaction://hlinksldjump"/>
              </a:rPr>
              <a:t>puedo</a:t>
            </a:r>
            <a:r>
              <a:rPr lang="en-US" sz="2000" dirty="0">
                <a:solidFill>
                  <a:srgbClr val="FF0000"/>
                </a:solidFill>
                <a:hlinkClick r:id="rId6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6" action="ppaction://hlinksldjump"/>
              </a:rPr>
              <a:t>enviar</a:t>
            </a:r>
            <a:r>
              <a:rPr lang="en-US" sz="2000" dirty="0">
                <a:solidFill>
                  <a:srgbClr val="FF0000"/>
                </a:solidFill>
                <a:hlinkClick r:id="rId6" action="ppaction://hlinksldjump"/>
              </a:rPr>
              <a:t> mi </a:t>
            </a:r>
            <a:r>
              <a:rPr lang="en-US" sz="2000" dirty="0" err="1">
                <a:solidFill>
                  <a:srgbClr val="FF0000"/>
                </a:solidFill>
                <a:hlinkClick r:id="rId6" action="ppaction://hlinksldjump"/>
              </a:rPr>
              <a:t>factura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solidFill>
                  <a:srgbClr val="FF0000"/>
                </a:solidFill>
                <a:hlinkClick r:id="rId7" action="ppaction://hlinksldjump"/>
              </a:rPr>
              <a:t>Cómo</a:t>
            </a:r>
            <a:r>
              <a:rPr lang="en-US" sz="2000" dirty="0">
                <a:solidFill>
                  <a:srgbClr val="FF0000"/>
                </a:solidFill>
                <a:hlinkClick r:id="rId7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7" action="ppaction://hlinksldjump"/>
              </a:rPr>
              <a:t>buscar</a:t>
            </a:r>
            <a:r>
              <a:rPr lang="en-US" sz="2000" dirty="0">
                <a:solidFill>
                  <a:srgbClr val="FF0000"/>
                </a:solidFill>
                <a:hlinkClick r:id="rId7" action="ppaction://hlinksldjump"/>
              </a:rPr>
              <a:t> un </a:t>
            </a:r>
            <a:r>
              <a:rPr lang="en-US" sz="2000" dirty="0" err="1">
                <a:solidFill>
                  <a:srgbClr val="FF0000"/>
                </a:solidFill>
                <a:hlinkClick r:id="rId7" action="ppaction://hlinksldjump"/>
              </a:rPr>
              <a:t>pedido</a:t>
            </a:r>
            <a:r>
              <a:rPr lang="en-US" sz="2000" dirty="0">
                <a:solidFill>
                  <a:srgbClr val="FF0000"/>
                </a:solidFill>
                <a:hlinkClick r:id="rId7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7" action="ppaction://hlinksldjump"/>
              </a:rPr>
              <a:t>en</a:t>
            </a:r>
            <a:r>
              <a:rPr lang="en-US" sz="2000" dirty="0">
                <a:solidFill>
                  <a:srgbClr val="FF0000"/>
                </a:solidFill>
                <a:hlinkClick r:id="rId7" action="ppaction://hlinksldjump"/>
              </a:rPr>
              <a:t> la web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solidFill>
                  <a:srgbClr val="FF0000"/>
                </a:solidFill>
                <a:hlinkClick r:id="rId8" action="ppaction://hlinksldjump"/>
              </a:rPr>
              <a:t>Cómo</a:t>
            </a:r>
            <a:r>
              <a:rPr lang="en-US" sz="2000" dirty="0">
                <a:solidFill>
                  <a:srgbClr val="FF0000"/>
                </a:solidFill>
                <a:hlinkClick r:id="rId8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8" action="ppaction://hlinksldjump"/>
              </a:rPr>
              <a:t>facturar</a:t>
            </a:r>
            <a:r>
              <a:rPr lang="en-US" sz="2000" dirty="0">
                <a:solidFill>
                  <a:srgbClr val="FF0000"/>
                </a:solidFill>
                <a:hlinkClick r:id="rId8" action="ppaction://hlinksldjump"/>
              </a:rPr>
              <a:t> un </a:t>
            </a:r>
            <a:r>
              <a:rPr lang="en-US" sz="2000" dirty="0" err="1">
                <a:solidFill>
                  <a:srgbClr val="FF0000"/>
                </a:solidFill>
                <a:hlinkClick r:id="rId8" action="ppaction://hlinksldjump"/>
              </a:rPr>
              <a:t>pedido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FF0000"/>
                </a:solidFill>
                <a:hlinkClick r:id="rId9" action="ppaction://hlinksldjump"/>
              </a:rPr>
              <a:t>Como </a:t>
            </a:r>
            <a:r>
              <a:rPr lang="en-US" sz="2000" dirty="0" err="1">
                <a:solidFill>
                  <a:srgbClr val="FF0000"/>
                </a:solidFill>
                <a:hlinkClick r:id="rId9" action="ppaction://hlinksldjump"/>
              </a:rPr>
              <a:t>facturar</a:t>
            </a:r>
            <a:r>
              <a:rPr lang="en-US" sz="2000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9" action="ppaction://hlinksldjump"/>
              </a:rPr>
              <a:t>portes</a:t>
            </a:r>
            <a:r>
              <a:rPr lang="en-US" sz="2000" dirty="0">
                <a:solidFill>
                  <a:srgbClr val="FF0000"/>
                </a:solidFill>
                <a:hlinkClick r:id="rId9" action="ppaction://hlinksldjump"/>
              </a:rPr>
              <a:t> o </a:t>
            </a:r>
            <a:r>
              <a:rPr lang="en-US" sz="2000" dirty="0" err="1">
                <a:solidFill>
                  <a:srgbClr val="FF0000"/>
                </a:solidFill>
                <a:hlinkClick r:id="rId9" action="ppaction://hlinksldjump"/>
              </a:rPr>
              <a:t>gastos</a:t>
            </a:r>
            <a:r>
              <a:rPr lang="en-US" sz="2000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9" action="ppaction://hlinksldjump"/>
              </a:rPr>
              <a:t>adicionales</a:t>
            </a:r>
            <a:r>
              <a:rPr lang="en-US" sz="2000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9" action="ppaction://hlinksldjump"/>
              </a:rPr>
              <a:t>en</a:t>
            </a:r>
            <a:r>
              <a:rPr lang="en-US" sz="2000" dirty="0">
                <a:solidFill>
                  <a:srgbClr val="FF0000"/>
                </a:solidFill>
                <a:hlinkClick r:id="rId9" action="ppaction://hlinksldjump"/>
              </a:rPr>
              <a:t> mi </a:t>
            </a:r>
            <a:r>
              <a:rPr lang="en-US" sz="2000" dirty="0" err="1">
                <a:solidFill>
                  <a:srgbClr val="FF0000"/>
                </a:solidFill>
                <a:hlinkClick r:id="rId9" action="ppaction://hlinksldjump"/>
              </a:rPr>
              <a:t>factura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FF0000"/>
                </a:solidFill>
                <a:hlinkClick r:id="rId10" action="ppaction://hlinksldjump"/>
              </a:rPr>
              <a:t>Como </a:t>
            </a:r>
            <a:r>
              <a:rPr lang="en-US" sz="2000" dirty="0" err="1">
                <a:solidFill>
                  <a:srgbClr val="FF0000"/>
                </a:solidFill>
                <a:hlinkClick r:id="rId10" action="ppaction://hlinksldjump"/>
              </a:rPr>
              <a:t>anulo</a:t>
            </a:r>
            <a:r>
              <a:rPr lang="en-US" sz="2000" dirty="0">
                <a:solidFill>
                  <a:srgbClr val="FF0000"/>
                </a:solidFill>
                <a:hlinkClick r:id="rId10" action="ppaction://hlinksldjump"/>
              </a:rPr>
              <a:t> una </a:t>
            </a:r>
            <a:r>
              <a:rPr lang="en-US" sz="2000" dirty="0" err="1">
                <a:solidFill>
                  <a:srgbClr val="FF0000"/>
                </a:solidFill>
                <a:hlinkClick r:id="rId10" action="ppaction://hlinksldjump"/>
              </a:rPr>
              <a:t>factura</a:t>
            </a:r>
            <a:r>
              <a:rPr lang="en-US" sz="20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10" action="ppaction://hlinksldjump"/>
              </a:rPr>
              <a:t>incorrecta</a:t>
            </a:r>
            <a:r>
              <a:rPr lang="en-US" sz="20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10" action="ppaction://hlinksldjump"/>
              </a:rPr>
              <a:t>en</a:t>
            </a:r>
            <a:r>
              <a:rPr lang="en-US" sz="2000" dirty="0">
                <a:solidFill>
                  <a:srgbClr val="FF0000"/>
                </a:solidFill>
                <a:hlinkClick r:id="rId10" action="ppaction://hlinksldjump"/>
              </a:rPr>
              <a:t> la </a:t>
            </a:r>
            <a:r>
              <a:rPr lang="en-US" sz="2000" dirty="0" err="1">
                <a:solidFill>
                  <a:srgbClr val="FF0000"/>
                </a:solidFill>
                <a:hlinkClick r:id="rId10" action="ppaction://hlinksldjump"/>
              </a:rPr>
              <a:t>Plataforma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FF0000"/>
                </a:solidFill>
                <a:hlinkClick r:id="rId11" action="ppaction://hlinksldjump"/>
              </a:rPr>
              <a:t>Como </a:t>
            </a:r>
            <a:r>
              <a:rPr lang="en-US" sz="2000" dirty="0" err="1">
                <a:solidFill>
                  <a:srgbClr val="FF0000"/>
                </a:solidFill>
                <a:hlinkClick r:id="rId11" action="ppaction://hlinksldjump"/>
              </a:rPr>
              <a:t>enviar</a:t>
            </a:r>
            <a:r>
              <a:rPr lang="en-US" sz="2000" dirty="0">
                <a:solidFill>
                  <a:srgbClr val="FF0000"/>
                </a:solidFill>
                <a:hlinkClick r:id="rId11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11" action="ppaction://hlinksldjump"/>
              </a:rPr>
              <a:t>factura</a:t>
            </a:r>
            <a:r>
              <a:rPr lang="en-US" sz="2000" dirty="0">
                <a:solidFill>
                  <a:srgbClr val="FF0000"/>
                </a:solidFill>
                <a:hlinkClick r:id="rId11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11" action="ppaction://hlinksldjump"/>
              </a:rPr>
              <a:t>parcial</a:t>
            </a:r>
            <a:r>
              <a:rPr lang="en-US" sz="2000" dirty="0">
                <a:solidFill>
                  <a:srgbClr val="FF0000"/>
                </a:solidFill>
                <a:hlinkClick r:id="rId11" action="ppaction://hlinksldjump"/>
              </a:rPr>
              <a:t> de un </a:t>
            </a:r>
            <a:r>
              <a:rPr lang="en-US" sz="2000" dirty="0" err="1">
                <a:solidFill>
                  <a:srgbClr val="FF0000"/>
                </a:solidFill>
                <a:hlinkClick r:id="rId11" action="ppaction://hlinksldjump"/>
              </a:rPr>
              <a:t>pedido</a:t>
            </a:r>
            <a:r>
              <a:rPr lang="en-US" sz="2000" dirty="0">
                <a:solidFill>
                  <a:srgbClr val="FF0000"/>
                </a:solidFill>
                <a:hlinkClick r:id="rId11" action="ppaction://hlinksldjump"/>
              </a:rPr>
              <a:t> (%)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solidFill>
                  <a:srgbClr val="FF0000"/>
                </a:solidFill>
                <a:hlinkClick r:id="rId12" action="ppaction://hlinksldjump"/>
              </a:rPr>
              <a:t>Puedo</a:t>
            </a:r>
            <a:r>
              <a:rPr lang="en-US" sz="2000" dirty="0">
                <a:solidFill>
                  <a:srgbClr val="FF0000"/>
                </a:solidFill>
                <a:hlinkClick r:id="rId12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12" action="ppaction://hlinksldjump"/>
              </a:rPr>
              <a:t>enviar</a:t>
            </a:r>
            <a:r>
              <a:rPr lang="en-US" sz="2000" dirty="0">
                <a:solidFill>
                  <a:srgbClr val="FF0000"/>
                </a:solidFill>
                <a:hlinkClick r:id="rId12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12" action="ppaction://hlinksldjump"/>
              </a:rPr>
              <a:t>factura</a:t>
            </a:r>
            <a:r>
              <a:rPr lang="en-US" sz="2000" dirty="0">
                <a:solidFill>
                  <a:srgbClr val="FF0000"/>
                </a:solidFill>
                <a:hlinkClick r:id="rId12" action="ppaction://hlinksldjump"/>
              </a:rPr>
              <a:t> de </a:t>
            </a:r>
            <a:r>
              <a:rPr lang="en-US" sz="2000" dirty="0" err="1">
                <a:solidFill>
                  <a:srgbClr val="FF0000"/>
                </a:solidFill>
                <a:hlinkClick r:id="rId12" action="ppaction://hlinksldjump"/>
              </a:rPr>
              <a:t>pedido</a:t>
            </a:r>
            <a:r>
              <a:rPr lang="en-US" sz="2000" dirty="0">
                <a:solidFill>
                  <a:srgbClr val="FF0000"/>
                </a:solidFill>
                <a:hlinkClick r:id="rId12" action="ppaction://hlinksldjump"/>
              </a:rPr>
              <a:t> con </a:t>
            </a:r>
            <a:r>
              <a:rPr lang="en-US" sz="2000" dirty="0" err="1">
                <a:solidFill>
                  <a:srgbClr val="FF0000"/>
                </a:solidFill>
                <a:hlinkClick r:id="rId12" action="ppaction://hlinksldjump"/>
              </a:rPr>
              <a:t>estado</a:t>
            </a:r>
            <a:r>
              <a:rPr lang="en-US" sz="2000" dirty="0">
                <a:solidFill>
                  <a:srgbClr val="FF0000"/>
                </a:solidFill>
                <a:hlinkClick r:id="rId12" action="ppaction://hlinksldjump"/>
              </a:rPr>
              <a:t> “</a:t>
            </a:r>
            <a:r>
              <a:rPr lang="en-US" sz="2000" dirty="0" err="1">
                <a:solidFill>
                  <a:srgbClr val="FF0000"/>
                </a:solidFill>
                <a:hlinkClick r:id="rId12" action="ppaction://hlinksldjump"/>
              </a:rPr>
              <a:t>Cerrado</a:t>
            </a:r>
            <a:r>
              <a:rPr lang="en-US" sz="2000" dirty="0">
                <a:solidFill>
                  <a:srgbClr val="FF0000"/>
                </a:solidFill>
                <a:hlinkClick r:id="rId12" action="ppaction://hlinksldjump"/>
              </a:rPr>
              <a:t>”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FF0000"/>
                </a:solidFill>
                <a:hlinkClick r:id="rId13" action="ppaction://hlinksldjump"/>
              </a:rPr>
              <a:t>Como </a:t>
            </a:r>
            <a:r>
              <a:rPr lang="en-US" sz="2000" dirty="0" err="1">
                <a:solidFill>
                  <a:srgbClr val="FF0000"/>
                </a:solidFill>
                <a:hlinkClick r:id="rId13" action="ppaction://hlinksldjump"/>
              </a:rPr>
              <a:t>ver</a:t>
            </a:r>
            <a:r>
              <a:rPr lang="en-US" sz="2000" dirty="0">
                <a:solidFill>
                  <a:srgbClr val="FF0000"/>
                </a:solidFill>
                <a:hlinkClick r:id="rId13" action="ppaction://hlinksldjump"/>
              </a:rPr>
              <a:t> el </a:t>
            </a:r>
            <a:r>
              <a:rPr lang="en-US" sz="2000" dirty="0" err="1">
                <a:solidFill>
                  <a:srgbClr val="FF0000"/>
                </a:solidFill>
                <a:hlinkClick r:id="rId13" action="ppaction://hlinksldjump"/>
              </a:rPr>
              <a:t>estado</a:t>
            </a:r>
            <a:r>
              <a:rPr lang="en-US" sz="2000" dirty="0">
                <a:solidFill>
                  <a:srgbClr val="FF0000"/>
                </a:solidFill>
                <a:hlinkClick r:id="rId13" action="ppaction://hlinksldjump"/>
              </a:rPr>
              <a:t> de mis </a:t>
            </a:r>
            <a:r>
              <a:rPr lang="en-US" sz="2000" dirty="0" err="1">
                <a:solidFill>
                  <a:srgbClr val="FF0000"/>
                </a:solidFill>
                <a:hlinkClick r:id="rId13" action="ppaction://hlinksldjump"/>
              </a:rPr>
              <a:t>facturas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solidFill>
                  <a:srgbClr val="FF0000"/>
                </a:solidFill>
                <a:hlinkClick r:id="rId14" action="ppaction://hlinksldjump"/>
              </a:rPr>
              <a:t>Cómo</a:t>
            </a:r>
            <a:r>
              <a:rPr lang="en-US" sz="2000" dirty="0">
                <a:solidFill>
                  <a:srgbClr val="FF0000"/>
                </a:solidFill>
                <a:hlinkClick r:id="rId14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14" action="ppaction://hlinksldjump"/>
              </a:rPr>
              <a:t>actualizo</a:t>
            </a:r>
            <a:r>
              <a:rPr lang="en-US" sz="2000" dirty="0">
                <a:solidFill>
                  <a:srgbClr val="FF0000"/>
                </a:solidFill>
                <a:hlinkClick r:id="rId14" action="ppaction://hlinksldjump"/>
              </a:rPr>
              <a:t> mis </a:t>
            </a:r>
            <a:r>
              <a:rPr lang="en-US" sz="2000" dirty="0" err="1">
                <a:solidFill>
                  <a:srgbClr val="FF0000"/>
                </a:solidFill>
                <a:hlinkClick r:id="rId14" action="ppaction://hlinksldjump"/>
              </a:rPr>
              <a:t>datos</a:t>
            </a:r>
            <a:r>
              <a:rPr lang="en-US" sz="2000" dirty="0">
                <a:solidFill>
                  <a:srgbClr val="FF0000"/>
                </a:solidFill>
                <a:hlinkClick r:id="rId14" action="ppaction://hlinksldjump"/>
              </a:rPr>
              <a:t> </a:t>
            </a:r>
            <a:r>
              <a:rPr lang="en-US" sz="2000" dirty="0" err="1">
                <a:solidFill>
                  <a:srgbClr val="FF0000"/>
                </a:solidFill>
                <a:hlinkClick r:id="rId14" action="ppaction://hlinksldjump"/>
              </a:rPr>
              <a:t>fiscales</a:t>
            </a:r>
            <a:r>
              <a:rPr lang="en-US" sz="2000" dirty="0">
                <a:solidFill>
                  <a:srgbClr val="FF0000"/>
                </a:solidFill>
                <a:hlinkClick r:id="rId14" action="ppaction://hlinksldjump"/>
              </a:rPr>
              <a:t> en la </a:t>
            </a:r>
            <a:r>
              <a:rPr lang="en-US" sz="2000" dirty="0" err="1">
                <a:solidFill>
                  <a:srgbClr val="FF0000"/>
                </a:solidFill>
                <a:hlinkClick r:id="rId14" action="ppaction://hlinksldjump"/>
              </a:rPr>
              <a:t>Plataforma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FF683C"/>
                </a:solidFill>
                <a:hlinkClick r:id="rId15" action="ppaction://hlinksldjump"/>
              </a:rPr>
              <a:t>Como </a:t>
            </a:r>
            <a:r>
              <a:rPr lang="en-US" sz="2000" dirty="0" err="1">
                <a:solidFill>
                  <a:srgbClr val="FF683C"/>
                </a:solidFill>
                <a:hlinkClick r:id="rId15" action="ppaction://hlinksldjump"/>
              </a:rPr>
              <a:t>activar</a:t>
            </a:r>
            <a:r>
              <a:rPr lang="en-US" sz="2000" dirty="0">
                <a:solidFill>
                  <a:srgbClr val="FF683C"/>
                </a:solidFill>
                <a:hlinkClick r:id="rId15" action="ppaction://hlinksldjump"/>
              </a:rPr>
              <a:t>/</a:t>
            </a:r>
            <a:r>
              <a:rPr lang="en-US" sz="2000" dirty="0" err="1">
                <a:solidFill>
                  <a:srgbClr val="FF683C"/>
                </a:solidFill>
                <a:hlinkClick r:id="rId15" action="ppaction://hlinksldjump"/>
              </a:rPr>
              <a:t>desactivar</a:t>
            </a:r>
            <a:r>
              <a:rPr lang="en-US" sz="2000" dirty="0">
                <a:solidFill>
                  <a:srgbClr val="FF683C"/>
                </a:solidFill>
                <a:hlinkClick r:id="rId15" action="ppaction://hlinksldjump"/>
              </a:rPr>
              <a:t> el </a:t>
            </a:r>
            <a:r>
              <a:rPr lang="en-US" sz="2000" dirty="0" err="1">
                <a:solidFill>
                  <a:srgbClr val="FF683C"/>
                </a:solidFill>
                <a:hlinkClick r:id="rId15" action="ppaction://hlinksldjump"/>
              </a:rPr>
              <a:t>envío</a:t>
            </a:r>
            <a:r>
              <a:rPr lang="en-US" sz="2000" dirty="0">
                <a:solidFill>
                  <a:srgbClr val="FF683C"/>
                </a:solidFill>
                <a:hlinkClick r:id="rId15" action="ppaction://hlinksldjump"/>
              </a:rPr>
              <a:t> de </a:t>
            </a:r>
            <a:r>
              <a:rPr lang="en-US" sz="2000" dirty="0" err="1">
                <a:solidFill>
                  <a:srgbClr val="FF683C"/>
                </a:solidFill>
                <a:hlinkClick r:id="rId15" action="ppaction://hlinksldjump"/>
              </a:rPr>
              <a:t>notificaciones</a:t>
            </a:r>
            <a:r>
              <a:rPr lang="en-US" sz="2000" dirty="0">
                <a:solidFill>
                  <a:srgbClr val="FF683C"/>
                </a:solidFill>
                <a:hlinkClick r:id="rId15" action="ppaction://hlinksldjump"/>
              </a:rPr>
              <a:t> del Portal</a:t>
            </a:r>
            <a:endParaRPr lang="en-US" sz="2000" dirty="0">
              <a:solidFill>
                <a:srgbClr val="FF683C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FF683C"/>
                </a:solidFill>
                <a:hlinkClick r:id="rId16" action="ppaction://hlinksldjump"/>
              </a:rPr>
              <a:t>Como </a:t>
            </a:r>
            <a:r>
              <a:rPr lang="en-US" sz="2000" dirty="0" err="1">
                <a:solidFill>
                  <a:srgbClr val="FF683C"/>
                </a:solidFill>
                <a:hlinkClick r:id="rId16" action="ppaction://hlinksldjump"/>
              </a:rPr>
              <a:t>enviar</a:t>
            </a:r>
            <a:r>
              <a:rPr lang="en-US" sz="2000" dirty="0">
                <a:solidFill>
                  <a:srgbClr val="FF683C"/>
                </a:solidFill>
                <a:hlinkClick r:id="rId16" action="ppaction://hlinksldjump"/>
              </a:rPr>
              <a:t> </a:t>
            </a:r>
            <a:r>
              <a:rPr lang="en-US" sz="2000" dirty="0" err="1">
                <a:solidFill>
                  <a:srgbClr val="FF683C"/>
                </a:solidFill>
                <a:hlinkClick r:id="rId16" action="ppaction://hlinksldjump"/>
              </a:rPr>
              <a:t>facturas</a:t>
            </a:r>
            <a:r>
              <a:rPr lang="en-US" sz="2000" dirty="0">
                <a:solidFill>
                  <a:srgbClr val="FF683C"/>
                </a:solidFill>
                <a:hlinkClick r:id="rId16" action="ppaction://hlinksldjump"/>
              </a:rPr>
              <a:t> de </a:t>
            </a:r>
            <a:r>
              <a:rPr lang="en-US" sz="2000" dirty="0" err="1">
                <a:solidFill>
                  <a:srgbClr val="FF683C"/>
                </a:solidFill>
                <a:hlinkClick r:id="rId16" action="ppaction://hlinksldjump"/>
              </a:rPr>
              <a:t>servicios</a:t>
            </a:r>
            <a:r>
              <a:rPr lang="en-US" sz="2000" dirty="0">
                <a:solidFill>
                  <a:srgbClr val="FF683C"/>
                </a:solidFill>
                <a:hlinkClick r:id="rId16" action="ppaction://hlinksldjump"/>
              </a:rPr>
              <a:t> </a:t>
            </a:r>
            <a:r>
              <a:rPr lang="en-US" sz="2000" dirty="0" err="1">
                <a:solidFill>
                  <a:srgbClr val="FF683C"/>
                </a:solidFill>
                <a:hlinkClick r:id="rId16" action="ppaction://hlinksldjump"/>
              </a:rPr>
              <a:t>logísticos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4B071F-3AD6-48B7-BAF0-0E1D98F463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0366" y="121708"/>
            <a:ext cx="883268" cy="68368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EB35D93-3FE9-4244-859D-0D19071303C4}"/>
              </a:ext>
            </a:extLst>
          </p:cNvPr>
          <p:cNvSpPr/>
          <p:nvPr/>
        </p:nvSpPr>
        <p:spPr>
          <a:xfrm>
            <a:off x="1439333" y="279400"/>
            <a:ext cx="8873067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Haz click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consulta</a:t>
            </a:r>
          </a:p>
        </p:txBody>
      </p:sp>
    </p:spTree>
    <p:extLst>
      <p:ext uri="{BB962C8B-B14F-4D97-AF65-F5344CB8AC3E}">
        <p14:creationId xmlns:p14="http://schemas.microsoft.com/office/powerpoint/2010/main" val="350390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A8D945B-FE40-48D9-AC33-558B1E6A99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4522" y="198345"/>
            <a:ext cx="10634671" cy="712868"/>
          </a:xfrm>
        </p:spPr>
        <p:txBody>
          <a:bodyPr/>
          <a:lstStyle/>
          <a:p>
            <a:r>
              <a:rPr lang="en-US" sz="3200" dirty="0" err="1">
                <a:solidFill>
                  <a:srgbClr val="FF683C"/>
                </a:solidFill>
              </a:rPr>
              <a:t>Cómo</a:t>
            </a:r>
            <a:r>
              <a:rPr lang="en-US" sz="3200" dirty="0">
                <a:solidFill>
                  <a:srgbClr val="FF683C"/>
                </a:solidFill>
              </a:rPr>
              <a:t> me </a:t>
            </a:r>
            <a:r>
              <a:rPr lang="en-US" sz="3200" dirty="0" err="1">
                <a:solidFill>
                  <a:srgbClr val="FF683C"/>
                </a:solidFill>
              </a:rPr>
              <a:t>registro</a:t>
            </a:r>
            <a:r>
              <a:rPr lang="en-US" sz="3200" dirty="0">
                <a:solidFill>
                  <a:srgbClr val="FF683C"/>
                </a:solidFill>
              </a:rPr>
              <a:t> en la </a:t>
            </a:r>
            <a:r>
              <a:rPr lang="en-US" sz="3200" dirty="0" err="1">
                <a:solidFill>
                  <a:srgbClr val="FF683C"/>
                </a:solidFill>
              </a:rPr>
              <a:t>Plataforma</a:t>
            </a:r>
            <a:r>
              <a:rPr lang="en-US" sz="3200" dirty="0">
                <a:solidFill>
                  <a:srgbClr val="FF683C"/>
                </a:solidFill>
              </a:rPr>
              <a:t> de </a:t>
            </a:r>
            <a:r>
              <a:rPr lang="en-US" sz="3200" dirty="0" err="1">
                <a:solidFill>
                  <a:srgbClr val="FF683C"/>
                </a:solidFill>
              </a:rPr>
              <a:t>facturación</a:t>
            </a:r>
            <a:r>
              <a:rPr lang="en-US" sz="3200" dirty="0">
                <a:solidFill>
                  <a:srgbClr val="FF683C"/>
                </a:solidFill>
              </a:rPr>
              <a:t> de </a:t>
            </a:r>
            <a:r>
              <a:rPr lang="en-US" sz="3200" dirty="0" err="1">
                <a:solidFill>
                  <a:srgbClr val="FF683C"/>
                </a:solidFill>
              </a:rPr>
              <a:t>GBFoods</a:t>
            </a:r>
            <a:endParaRPr lang="en-US" sz="3200" dirty="0">
              <a:solidFill>
                <a:srgbClr val="FF683C"/>
              </a:solidFill>
            </a:endParaRP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F69790-A6D4-409A-81EE-FE13EF05E4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521" y="911213"/>
            <a:ext cx="10634671" cy="4295787"/>
          </a:xfrm>
        </p:spPr>
        <p:txBody>
          <a:bodyPr/>
          <a:lstStyle/>
          <a:p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Entra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nuestra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web </a:t>
            </a:r>
            <a:r>
              <a:rPr lang="en-US" sz="1800" dirty="0">
                <a:hlinkClick r:id="rId2"/>
              </a:rPr>
              <a:t>https://www.thegbfoods.com</a:t>
            </a:r>
            <a:r>
              <a:rPr lang="en-US" sz="1800" u="sng" dirty="0">
                <a:hlinkClick r:id="rId2"/>
              </a:rPr>
              <a:t>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Area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Proveedores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/>
              <a:t>/</a:t>
            </a:r>
            <a:r>
              <a:rPr lang="en-US" sz="1800" dirty="0">
                <a:solidFill>
                  <a:srgbClr val="FC502E"/>
                </a:solidFill>
              </a:rPr>
              <a:t>Plataforma de Facturación</a:t>
            </a:r>
          </a:p>
          <a:p>
            <a:endParaRPr lang="en-US" sz="1800" dirty="0"/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(URL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acceso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directo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https://www.bsfactura.com/bsfzk6/home/login.zul?portal=gallinablancar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Selecciona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Registrate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Indica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tus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datos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y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envia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Recibirás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confirmación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alta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en el email que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hayas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facilitado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FE20A7-B411-47F4-82B6-3CE27404D7DE}"/>
              </a:ext>
            </a:extLst>
          </p:cNvPr>
          <p:cNvPicPr/>
          <p:nvPr/>
        </p:nvPicPr>
        <p:blipFill rotWithShape="1">
          <a:blip r:embed="rId4"/>
          <a:srcRect t="16707" r="53706" b="26083"/>
          <a:stretch/>
        </p:blipFill>
        <p:spPr bwMode="auto">
          <a:xfrm>
            <a:off x="6713756" y="2013584"/>
            <a:ext cx="4558589" cy="3193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828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7539E93-0042-452D-A4C1-CE35C1D09245}"/>
              </a:ext>
            </a:extLst>
          </p:cNvPr>
          <p:cNvSpPr/>
          <p:nvPr/>
        </p:nvSpPr>
        <p:spPr>
          <a:xfrm>
            <a:off x="7684168" y="4467692"/>
            <a:ext cx="2859550" cy="58557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1FD0F1C-9BCE-4688-A6C3-C21D25BD17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023" y="224579"/>
            <a:ext cx="10634671" cy="712868"/>
          </a:xfrm>
        </p:spPr>
        <p:txBody>
          <a:bodyPr/>
          <a:lstStyle/>
          <a:p>
            <a:r>
              <a:rPr lang="en-US" sz="2800" dirty="0" err="1">
                <a:solidFill>
                  <a:srgbClr val="FF683C"/>
                </a:solidFill>
              </a:rPr>
              <a:t>Qué</a:t>
            </a:r>
            <a:r>
              <a:rPr lang="en-US" sz="2800" dirty="0">
                <a:solidFill>
                  <a:srgbClr val="FF683C"/>
                </a:solidFill>
              </a:rPr>
              <a:t> </a:t>
            </a:r>
            <a:r>
              <a:rPr lang="en-US" sz="2800" dirty="0" err="1">
                <a:solidFill>
                  <a:srgbClr val="FF683C"/>
                </a:solidFill>
              </a:rPr>
              <a:t>ofrece</a:t>
            </a:r>
            <a:r>
              <a:rPr lang="en-US" sz="2800" dirty="0">
                <a:solidFill>
                  <a:srgbClr val="FF683C"/>
                </a:solidFill>
              </a:rPr>
              <a:t> el </a:t>
            </a:r>
            <a:r>
              <a:rPr lang="en-US" sz="2800" dirty="0" err="1">
                <a:solidFill>
                  <a:srgbClr val="FF683C"/>
                </a:solidFill>
              </a:rPr>
              <a:t>acceso</a:t>
            </a:r>
            <a:r>
              <a:rPr lang="en-US" sz="2800" dirty="0">
                <a:solidFill>
                  <a:srgbClr val="FF683C"/>
                </a:solidFill>
              </a:rPr>
              <a:t> </a:t>
            </a:r>
            <a:r>
              <a:rPr lang="en-US" sz="2800" dirty="0" err="1">
                <a:solidFill>
                  <a:srgbClr val="FF683C"/>
                </a:solidFill>
              </a:rPr>
              <a:t>Perfil</a:t>
            </a:r>
            <a:r>
              <a:rPr lang="en-US" sz="2800" dirty="0">
                <a:solidFill>
                  <a:srgbClr val="FF683C"/>
                </a:solidFill>
              </a:rPr>
              <a:t> </a:t>
            </a:r>
            <a:r>
              <a:rPr lang="en-US" sz="2800" dirty="0" err="1">
                <a:solidFill>
                  <a:srgbClr val="FF683C"/>
                </a:solidFill>
              </a:rPr>
              <a:t>compañía</a:t>
            </a:r>
            <a:r>
              <a:rPr lang="en-US" sz="2800" dirty="0">
                <a:solidFill>
                  <a:srgbClr val="FF683C"/>
                </a:solidFill>
              </a:rPr>
              <a:t> </a:t>
            </a:r>
            <a:r>
              <a:rPr lang="en-US" sz="2800" dirty="0" err="1">
                <a:solidFill>
                  <a:srgbClr val="FF683C"/>
                </a:solidFill>
              </a:rPr>
              <a:t>completo</a:t>
            </a:r>
            <a:r>
              <a:rPr lang="en-US" sz="2800" dirty="0">
                <a:solidFill>
                  <a:srgbClr val="FF683C"/>
                </a:solidFill>
              </a:rPr>
              <a:t>? 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AF2CC5D-3636-47F0-8F05-55B8A37A8E27}"/>
              </a:ext>
            </a:extLst>
          </p:cNvPr>
          <p:cNvSpPr/>
          <p:nvPr/>
        </p:nvSpPr>
        <p:spPr>
          <a:xfrm>
            <a:off x="179434" y="747914"/>
            <a:ext cx="118069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Perfil compañía : Indica el tipo de acceso al Portal, pudiendo activar o desactivar el acceso Completo*.</a:t>
            </a:r>
          </a:p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Acceso completo: 	(1) Enviar Factura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envía tus facturas a través del Portal en cualquiera de las modalidades ofrecidas. </a:t>
            </a:r>
          </a:p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				(2) Consulta Pedidos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visualiza el estado de los Pedidos aprobados por Gbfoods.</a:t>
            </a:r>
          </a:p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				(3) Consulta factura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visualiza el estado de tu factura y fecha de pago.</a:t>
            </a:r>
          </a:p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Desactivación acceso completo: solo dispondrás de la opción (3) Consulta factura 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12867A0-E776-47D0-B481-2ACECF3C2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5" t="30822" r="5574" b="17505"/>
          <a:stretch/>
        </p:blipFill>
        <p:spPr>
          <a:xfrm>
            <a:off x="0" y="3316125"/>
            <a:ext cx="11217948" cy="3541875"/>
          </a:xfrm>
          <a:prstGeom prst="rect">
            <a:avLst/>
          </a:prstGeom>
        </p:spPr>
      </p:pic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77967BF1-3938-43D8-8400-699D7A6B4928}"/>
              </a:ext>
            </a:extLst>
          </p:cNvPr>
          <p:cNvSpPr/>
          <p:nvPr/>
        </p:nvSpPr>
        <p:spPr>
          <a:xfrm flipV="1">
            <a:off x="513347" y="6411020"/>
            <a:ext cx="253911" cy="222401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5775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F1A5497-3373-4A51-949A-4932BE4E11AF}"/>
              </a:ext>
            </a:extLst>
          </p:cNvPr>
          <p:cNvPicPr/>
          <p:nvPr/>
        </p:nvPicPr>
        <p:blipFill rotWithShape="1">
          <a:blip r:embed="rId2"/>
          <a:srcRect t="16707" r="53706" b="26083"/>
          <a:stretch/>
        </p:blipFill>
        <p:spPr bwMode="auto">
          <a:xfrm>
            <a:off x="2486108" y="3163769"/>
            <a:ext cx="4558589" cy="3193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7539E93-0042-452D-A4C1-CE35C1D09245}"/>
              </a:ext>
            </a:extLst>
          </p:cNvPr>
          <p:cNvSpPr/>
          <p:nvPr/>
        </p:nvSpPr>
        <p:spPr>
          <a:xfrm>
            <a:off x="4666225" y="5459758"/>
            <a:ext cx="2528205" cy="58557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1FD0F1C-9BCE-4688-A6C3-C21D25BD17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023" y="224579"/>
            <a:ext cx="10634671" cy="712868"/>
          </a:xfrm>
        </p:spPr>
        <p:txBody>
          <a:bodyPr/>
          <a:lstStyle/>
          <a:p>
            <a:r>
              <a:rPr lang="en-US" sz="3200" dirty="0">
                <a:solidFill>
                  <a:srgbClr val="FF683C"/>
                </a:solidFill>
              </a:rPr>
              <a:t>No </a:t>
            </a:r>
            <a:r>
              <a:rPr lang="en-US" sz="3200" dirty="0" err="1">
                <a:solidFill>
                  <a:srgbClr val="FF683C"/>
                </a:solidFill>
              </a:rPr>
              <a:t>recuerdo</a:t>
            </a:r>
            <a:r>
              <a:rPr lang="en-US" sz="3200" dirty="0">
                <a:solidFill>
                  <a:srgbClr val="FF683C"/>
                </a:solidFill>
              </a:rPr>
              <a:t> mi </a:t>
            </a:r>
            <a:r>
              <a:rPr lang="en-US" sz="3200" dirty="0" err="1">
                <a:solidFill>
                  <a:srgbClr val="FF683C"/>
                </a:solidFill>
              </a:rPr>
              <a:t>contraseña</a:t>
            </a:r>
            <a:r>
              <a:rPr lang="en-US" sz="3200" dirty="0">
                <a:solidFill>
                  <a:srgbClr val="FF683C"/>
                </a:solidFill>
              </a:rPr>
              <a:t>  o se </a:t>
            </a:r>
            <a:r>
              <a:rPr lang="en-US" sz="3200" dirty="0" err="1">
                <a:solidFill>
                  <a:srgbClr val="FF683C"/>
                </a:solidFill>
              </a:rPr>
              <a:t>encuentra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bloqueada</a:t>
            </a:r>
            <a:endParaRPr lang="en-US" sz="3200" dirty="0">
              <a:solidFill>
                <a:srgbClr val="FF683C"/>
              </a:solidFill>
            </a:endParaRP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A76EDA-6DA8-434E-AD04-3D029BADCE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022" y="937447"/>
            <a:ext cx="10634671" cy="33908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Puedes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reiniciar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contraseña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desde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la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opción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“Has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olvidado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contraseña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” en la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pantalla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principal de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acceso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completando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el campo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usuario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y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clicando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“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aquí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Si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contraseña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está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bloqueada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contacta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con </a:t>
            </a:r>
            <a:r>
              <a:rPr lang="en-US" sz="1800" dirty="0">
                <a:hlinkClick r:id="rId3"/>
              </a:rPr>
              <a:t>APcontactcenter@thegbfoods.com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para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solicitar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desbloqueo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o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ponte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contacto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con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nuestro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Call Center +34 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933 642 533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(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operativo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Lunes,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Miércoles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y Viernes 10h a 12h )</a:t>
            </a:r>
          </a:p>
        </p:txBody>
      </p:sp>
    </p:spTree>
    <p:extLst>
      <p:ext uri="{BB962C8B-B14F-4D97-AF65-F5344CB8AC3E}">
        <p14:creationId xmlns:p14="http://schemas.microsoft.com/office/powerpoint/2010/main" val="32463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A8D945B-FE40-48D9-AC33-558B1E6A99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2" y="199179"/>
            <a:ext cx="10634671" cy="712868"/>
          </a:xfrm>
        </p:spPr>
        <p:txBody>
          <a:bodyPr/>
          <a:lstStyle/>
          <a:p>
            <a:r>
              <a:rPr lang="en-US" sz="3200" dirty="0" err="1">
                <a:solidFill>
                  <a:srgbClr val="FF683C"/>
                </a:solidFill>
              </a:rPr>
              <a:t>Dónde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encontrar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Guía</a:t>
            </a:r>
            <a:r>
              <a:rPr lang="en-US" sz="3200" dirty="0">
                <a:solidFill>
                  <a:srgbClr val="FF683C"/>
                </a:solidFill>
              </a:rPr>
              <a:t> de </a:t>
            </a:r>
            <a:r>
              <a:rPr lang="en-US" sz="3200" dirty="0" err="1">
                <a:solidFill>
                  <a:srgbClr val="FF683C"/>
                </a:solidFill>
              </a:rPr>
              <a:t>uso</a:t>
            </a:r>
            <a:r>
              <a:rPr lang="en-US" sz="3200" dirty="0">
                <a:solidFill>
                  <a:srgbClr val="FF683C"/>
                </a:solidFill>
              </a:rPr>
              <a:t> de la </a:t>
            </a:r>
            <a:r>
              <a:rPr lang="en-US" sz="3200" dirty="0" err="1">
                <a:solidFill>
                  <a:srgbClr val="FF683C"/>
                </a:solidFill>
              </a:rPr>
              <a:t>Plataforma</a:t>
            </a:r>
            <a:endParaRPr lang="en-US" sz="3200" dirty="0">
              <a:solidFill>
                <a:srgbClr val="FF683C"/>
              </a:solidFill>
            </a:endParaRPr>
          </a:p>
          <a:p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F69790-A6D4-409A-81EE-FE13EF05E4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1" y="1041449"/>
            <a:ext cx="10634671" cy="3390851"/>
          </a:xfrm>
        </p:spPr>
        <p:txBody>
          <a:bodyPr/>
          <a:lstStyle/>
          <a:p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En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la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sección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rgbClr val="FC502E"/>
                </a:solidFill>
              </a:rPr>
              <a:t>Guía</a:t>
            </a:r>
            <a:r>
              <a:rPr lang="en-US" sz="1600" b="1" dirty="0">
                <a:solidFill>
                  <a:srgbClr val="FC502E"/>
                </a:solidFill>
              </a:rPr>
              <a:t> Usuario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del menu principal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encontrarás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 </a:t>
            </a:r>
            <a:r>
              <a:rPr lang="en-US" sz="1800" dirty="0" err="1"/>
              <a:t>usuario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>
                <a:sym typeface="Wingdings" panose="05000000000000000000" pitchFamily="2" charset="2"/>
              </a:rPr>
              <a:t>información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detallada</a:t>
            </a:r>
            <a:r>
              <a:rPr lang="en-US" sz="1800" dirty="0">
                <a:sym typeface="Wingdings" panose="05000000000000000000" pitchFamily="2" charset="2"/>
              </a:rPr>
              <a:t> de </a:t>
            </a:r>
            <a:r>
              <a:rPr lang="en-US" sz="1800" dirty="0" err="1">
                <a:sym typeface="Wingdings" panose="05000000000000000000" pitchFamily="2" charset="2"/>
              </a:rPr>
              <a:t>funicionalidad</a:t>
            </a:r>
            <a:r>
              <a:rPr lang="en-US" sz="1800" dirty="0">
                <a:sym typeface="Wingdings" panose="05000000000000000000" pitchFamily="2" charset="2"/>
              </a:rPr>
              <a:t> del Portal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FAQS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>
                <a:sym typeface="Wingdings" panose="05000000000000000000" pitchFamily="2" charset="2"/>
              </a:rPr>
              <a:t>preguntas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frecuentes</a:t>
            </a:r>
            <a:r>
              <a:rPr lang="en-US" sz="1800" dirty="0">
                <a:sym typeface="Wingdings" panose="05000000000000000000" pitchFamily="2" charset="2"/>
              </a:rPr>
              <a:t> que </a:t>
            </a:r>
            <a:r>
              <a:rPr lang="en-US" sz="1800" dirty="0" err="1">
                <a:sym typeface="Wingdings" panose="05000000000000000000" pitchFamily="2" charset="2"/>
              </a:rPr>
              <a:t>darán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solución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rápida</a:t>
            </a:r>
            <a:r>
              <a:rPr lang="en-US" sz="1800" dirty="0">
                <a:sym typeface="Wingdings" panose="05000000000000000000" pitchFamily="2" charset="2"/>
              </a:rPr>
              <a:t> a </a:t>
            </a:r>
            <a:r>
              <a:rPr lang="en-US" sz="1800" dirty="0" err="1">
                <a:sym typeface="Wingdings" panose="05000000000000000000" pitchFamily="2" charset="2"/>
              </a:rPr>
              <a:t>tus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consultas</a:t>
            </a:r>
            <a:endParaRPr lang="en-US" sz="1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CB3F029-2C6F-4E77-9399-5F462320F53C}"/>
              </a:ext>
            </a:extLst>
          </p:cNvPr>
          <p:cNvPicPr/>
          <p:nvPr/>
        </p:nvPicPr>
        <p:blipFill rotWithShape="1">
          <a:blip r:embed="rId2"/>
          <a:srcRect t="30057" r="27880" b="66213"/>
          <a:stretch/>
        </p:blipFill>
        <p:spPr bwMode="auto">
          <a:xfrm>
            <a:off x="588222" y="1709457"/>
            <a:ext cx="9372600" cy="4751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017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4B26710-283F-4622-9FD2-1E2B068E17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2" y="199179"/>
            <a:ext cx="10634671" cy="712868"/>
          </a:xfrm>
        </p:spPr>
        <p:txBody>
          <a:bodyPr/>
          <a:lstStyle/>
          <a:p>
            <a:r>
              <a:rPr lang="en-US" sz="3200" dirty="0">
                <a:solidFill>
                  <a:srgbClr val="FF683C"/>
                </a:solidFill>
              </a:rPr>
              <a:t>En que </a:t>
            </a:r>
            <a:r>
              <a:rPr lang="en-US" sz="3200" dirty="0" err="1">
                <a:solidFill>
                  <a:srgbClr val="FF683C"/>
                </a:solidFill>
              </a:rPr>
              <a:t>formatos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puedo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enviar</a:t>
            </a:r>
            <a:r>
              <a:rPr lang="en-US" sz="3200" dirty="0">
                <a:solidFill>
                  <a:srgbClr val="FF683C"/>
                </a:solidFill>
              </a:rPr>
              <a:t> mi </a:t>
            </a:r>
            <a:r>
              <a:rPr lang="en-US" sz="3200" dirty="0" err="1">
                <a:solidFill>
                  <a:srgbClr val="FF683C"/>
                </a:solidFill>
              </a:rPr>
              <a:t>factura</a:t>
            </a:r>
            <a:endParaRPr lang="en-US" sz="3200" dirty="0">
              <a:solidFill>
                <a:srgbClr val="FF683C"/>
              </a:solidFill>
            </a:endParaRP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8A4B50-2323-4323-8CE4-596543060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1" y="912047"/>
            <a:ext cx="10634671" cy="3390851"/>
          </a:xfrm>
        </p:spPr>
        <p:txBody>
          <a:bodyPr/>
          <a:lstStyle/>
          <a:p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La Plataforma acepta los siguientes formatos de envío de factura:</a:t>
            </a:r>
          </a:p>
          <a:p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Facturar Pedido</a:t>
            </a:r>
          </a:p>
          <a:p>
            <a:pPr marL="342900" indent="-342900">
              <a:buFontTx/>
              <a:buChar char="-"/>
            </a:pPr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Enviar fichero .* (</a:t>
            </a:r>
            <a:r>
              <a:rPr lang="es-ES" sz="1800" dirty="0" err="1">
                <a:solidFill>
                  <a:schemeClr val="tx1">
                    <a:lumMod val="50000"/>
                  </a:schemeClr>
                </a:solidFill>
              </a:rPr>
              <a:t>Facturae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 3.2, TXT de </a:t>
            </a:r>
            <a:r>
              <a:rPr lang="es-ES" sz="1800" dirty="0" err="1">
                <a:solidFill>
                  <a:schemeClr val="tx1">
                    <a:lumMod val="50000"/>
                  </a:schemeClr>
                </a:solidFill>
              </a:rPr>
              <a:t>Bsfactura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 ) 	</a:t>
            </a:r>
            <a:r>
              <a:rPr lang="es-ES" sz="1800" b="1" dirty="0">
                <a:solidFill>
                  <a:srgbClr val="FF683C"/>
                </a:solidFill>
                <a:hlinkClick r:id="rId2"/>
              </a:rPr>
              <a:t>Ejemplo formato </a:t>
            </a:r>
            <a:r>
              <a:rPr lang="es-ES" sz="1800" b="1" dirty="0" err="1">
                <a:solidFill>
                  <a:srgbClr val="FF683C"/>
                </a:solidFill>
                <a:hlinkClick r:id="rId2"/>
              </a:rPr>
              <a:t>txt</a:t>
            </a:r>
            <a:endParaRPr lang="es-ES" sz="1800" b="1" dirty="0">
              <a:solidFill>
                <a:srgbClr val="FF683C"/>
              </a:solidFill>
            </a:endParaRPr>
          </a:p>
          <a:p>
            <a:pPr marL="342900" indent="-342900">
              <a:buFontTx/>
              <a:buChar char="-"/>
            </a:pPr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GB Foods también ofrece opción de envío EDI (INVOIC D93 o D96), para gestionar la conexión entre </a:t>
            </a:r>
            <a:r>
              <a:rPr lang="es-ES" sz="1800" dirty="0" err="1">
                <a:solidFill>
                  <a:schemeClr val="tx1">
                    <a:lumMod val="50000"/>
                  </a:schemeClr>
                </a:solidFill>
              </a:rPr>
              <a:t>ERPs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</a:rPr>
              <a:t> contacte con</a:t>
            </a:r>
            <a:r>
              <a:rPr lang="es-ES" sz="1800" dirty="0"/>
              <a:t> </a:t>
            </a:r>
            <a:r>
              <a:rPr lang="es-ES" sz="1800" dirty="0">
                <a:hlinkClick r:id="rId3"/>
              </a:rPr>
              <a:t>APcontactcenter@thegbfoods.com</a:t>
            </a:r>
            <a:r>
              <a:rPr lang="es-ES" sz="1800" dirty="0"/>
              <a:t> 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25EF47-5C72-494A-9A1B-E7537D74E1C0}"/>
              </a:ext>
            </a:extLst>
          </p:cNvPr>
          <p:cNvPicPr/>
          <p:nvPr/>
        </p:nvPicPr>
        <p:blipFill rotWithShape="1">
          <a:blip r:embed="rId4"/>
          <a:srcRect l="26166" t="45323" r="50441" b="29438"/>
          <a:stretch/>
        </p:blipFill>
        <p:spPr bwMode="auto">
          <a:xfrm>
            <a:off x="2095556" y="2130653"/>
            <a:ext cx="2250440" cy="1575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22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B35ABAC-E596-4086-8FAD-C3BBF8DE12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3" y="211134"/>
            <a:ext cx="10634671" cy="712868"/>
          </a:xfrm>
        </p:spPr>
        <p:txBody>
          <a:bodyPr/>
          <a:lstStyle/>
          <a:p>
            <a:r>
              <a:rPr lang="en-US" sz="3200" dirty="0" err="1">
                <a:solidFill>
                  <a:srgbClr val="FF683C"/>
                </a:solidFill>
              </a:rPr>
              <a:t>Cómo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buscar</a:t>
            </a:r>
            <a:r>
              <a:rPr lang="en-US" sz="3200" dirty="0">
                <a:solidFill>
                  <a:srgbClr val="FF683C"/>
                </a:solidFill>
              </a:rPr>
              <a:t> un </a:t>
            </a:r>
            <a:r>
              <a:rPr lang="en-US" sz="3200" dirty="0" err="1">
                <a:solidFill>
                  <a:srgbClr val="FF683C"/>
                </a:solidFill>
              </a:rPr>
              <a:t>pedido</a:t>
            </a:r>
            <a:r>
              <a:rPr lang="en-US" sz="3200" dirty="0">
                <a:solidFill>
                  <a:srgbClr val="FF683C"/>
                </a:solidFill>
              </a:rPr>
              <a:t> en la web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2B3B72-6B10-4697-AC2F-D0B8CBF9B4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3" y="776377"/>
            <a:ext cx="11015554" cy="5870489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Los Pedidos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están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disponibles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en la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Sección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del Menu principal, 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una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vez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se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encuentren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aprobados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por 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comprador.Para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realizar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búsqueda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 el </a:t>
            </a:r>
            <a:r>
              <a:rPr lang="en-US" sz="1800" b="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número</a:t>
            </a:r>
            <a:r>
              <a:rPr lang="en-US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pedido</a:t>
            </a:r>
            <a:r>
              <a:rPr lang="en-US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la </a:t>
            </a:r>
            <a:r>
              <a:rPr lang="en-US" sz="1800" b="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casilla</a:t>
            </a:r>
            <a:r>
              <a:rPr lang="en-US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Número</a:t>
            </a:r>
            <a:r>
              <a:rPr lang="en-US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pedido</a:t>
            </a:r>
            <a:endParaRPr lang="en-US" sz="1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Selecciona</a:t>
            </a:r>
            <a:r>
              <a:rPr lang="en-US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US" sz="1800" b="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deseas</a:t>
            </a:r>
            <a:r>
              <a:rPr lang="en-US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lang="en-US" sz="1800" b="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fechas</a:t>
            </a:r>
            <a:r>
              <a:rPr lang="en-US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pedido</a:t>
            </a:r>
            <a:r>
              <a:rPr lang="en-US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19488" lvl="1" indent="0">
              <a:buNone/>
            </a:pPr>
            <a:endParaRPr lang="es-ES" sz="1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4041" lvl="2" indent="0">
              <a:buNone/>
            </a:pPr>
            <a:r>
              <a:rPr lang="es-ES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defecto la selección de fechas corresponde a los últimos 15 meses. Para realizar búsquedas anteriores a 15 meses modifica la selección de fechas.</a:t>
            </a:r>
            <a:endParaRPr lang="en-US" sz="1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Selecciona</a:t>
            </a:r>
            <a:r>
              <a:rPr lang="en-US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icono</a:t>
            </a:r>
            <a:endParaRPr lang="en-US" sz="1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8E19A3-6918-4085-809B-1F5D3E24E0DD}"/>
              </a:ext>
            </a:extLst>
          </p:cNvPr>
          <p:cNvSpPr txBox="1"/>
          <p:nvPr/>
        </p:nvSpPr>
        <p:spPr>
          <a:xfrm>
            <a:off x="1199087" y="6064452"/>
            <a:ext cx="1063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aparece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la web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APcontactcenter@thegbfoods.com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B62952-E2F1-4258-B22D-F21233E061BF}"/>
              </a:ext>
            </a:extLst>
          </p:cNvPr>
          <p:cNvPicPr/>
          <p:nvPr/>
        </p:nvPicPr>
        <p:blipFill rotWithShape="1">
          <a:blip r:embed="rId4"/>
          <a:srcRect l="-317" t="29853" r="59098" b="66134"/>
          <a:stretch/>
        </p:blipFill>
        <p:spPr bwMode="auto">
          <a:xfrm>
            <a:off x="549205" y="1081777"/>
            <a:ext cx="5356353" cy="292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797261-0DE2-45F1-AFFA-CBA36F4317D5}"/>
              </a:ext>
            </a:extLst>
          </p:cNvPr>
          <p:cNvPicPr/>
          <p:nvPr/>
        </p:nvPicPr>
        <p:blipFill rotWithShape="1">
          <a:blip r:embed="rId5"/>
          <a:srcRect l="27725" t="34621" r="55818" b="60079"/>
          <a:stretch/>
        </p:blipFill>
        <p:spPr bwMode="auto">
          <a:xfrm>
            <a:off x="3435319" y="1366679"/>
            <a:ext cx="1820952" cy="331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A8C4DC8-17F6-4BC7-A6CB-8E43D8BCD198}"/>
              </a:ext>
            </a:extLst>
          </p:cNvPr>
          <p:cNvPicPr/>
          <p:nvPr/>
        </p:nvPicPr>
        <p:blipFill rotWithShape="1">
          <a:blip r:embed="rId6"/>
          <a:srcRect l="84828" t="42953" r="7908" b="53107"/>
          <a:stretch/>
        </p:blipFill>
        <p:spPr bwMode="auto">
          <a:xfrm>
            <a:off x="3435319" y="5174929"/>
            <a:ext cx="1228708" cy="327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8F7AC3E-1540-4E9E-8A7F-0DB8DC9E65DD}"/>
              </a:ext>
            </a:extLst>
          </p:cNvPr>
          <p:cNvPicPr/>
          <p:nvPr/>
        </p:nvPicPr>
        <p:blipFill rotWithShape="1">
          <a:blip r:embed="rId7"/>
          <a:srcRect t="34260" r="7421" b="53604"/>
          <a:stretch/>
        </p:blipFill>
        <p:spPr bwMode="auto">
          <a:xfrm>
            <a:off x="549205" y="2219138"/>
            <a:ext cx="10384790" cy="718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055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FC06451-89F5-465E-B4D6-866E1B7F1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2" y="228813"/>
            <a:ext cx="10634671" cy="712868"/>
          </a:xfrm>
        </p:spPr>
        <p:txBody>
          <a:bodyPr/>
          <a:lstStyle/>
          <a:p>
            <a:r>
              <a:rPr lang="en-US" sz="3200" dirty="0" err="1">
                <a:solidFill>
                  <a:srgbClr val="FF683C"/>
                </a:solidFill>
              </a:rPr>
              <a:t>Cómo</a:t>
            </a:r>
            <a:r>
              <a:rPr lang="en-US" sz="3200" dirty="0">
                <a:solidFill>
                  <a:srgbClr val="FF683C"/>
                </a:solidFill>
              </a:rPr>
              <a:t> </a:t>
            </a:r>
            <a:r>
              <a:rPr lang="en-US" sz="3200" dirty="0" err="1">
                <a:solidFill>
                  <a:srgbClr val="FF683C"/>
                </a:solidFill>
              </a:rPr>
              <a:t>facturar</a:t>
            </a:r>
            <a:r>
              <a:rPr lang="en-US" sz="3200" dirty="0">
                <a:solidFill>
                  <a:srgbClr val="FF683C"/>
                </a:solidFill>
              </a:rPr>
              <a:t> un </a:t>
            </a:r>
            <a:r>
              <a:rPr lang="en-US" sz="3200" dirty="0" err="1">
                <a:solidFill>
                  <a:srgbClr val="FF683C"/>
                </a:solidFill>
              </a:rPr>
              <a:t>pedido</a:t>
            </a:r>
            <a:endParaRPr lang="en-US" sz="3200" dirty="0">
              <a:solidFill>
                <a:srgbClr val="FF683C"/>
              </a:solidFill>
            </a:endParaRP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DB601C-8EE6-4BB2-8892-D7CCB29A32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3" y="954430"/>
            <a:ext cx="10634671" cy="3390851"/>
          </a:xfrm>
        </p:spPr>
        <p:txBody>
          <a:bodyPr/>
          <a:lstStyle/>
          <a:p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Envia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desde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la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sección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rgbClr val="FC502E"/>
                </a:solidFill>
              </a:rPr>
              <a:t>Facturación/ </a:t>
            </a:r>
            <a:r>
              <a:rPr lang="en-US" sz="1800" b="1" dirty="0" err="1">
                <a:solidFill>
                  <a:srgbClr val="FC502E"/>
                </a:solidFill>
              </a:rPr>
              <a:t>Facturar</a:t>
            </a:r>
            <a:r>
              <a:rPr lang="en-US" sz="1800" b="1" dirty="0">
                <a:solidFill>
                  <a:srgbClr val="FC502E"/>
                </a:solidFill>
              </a:rPr>
              <a:t> </a:t>
            </a:r>
            <a:r>
              <a:rPr lang="en-US" sz="1800" b="1" dirty="0" err="1">
                <a:solidFill>
                  <a:srgbClr val="FC502E"/>
                </a:solidFill>
              </a:rPr>
              <a:t>pedido</a:t>
            </a:r>
            <a:r>
              <a:rPr lang="en-US" sz="1800" b="1" dirty="0">
                <a:solidFill>
                  <a:srgbClr val="FC502E"/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del menu principal, con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tres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sencillos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pasos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Selecciona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el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Pedido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/s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Rellena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los dados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obligatorios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tu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marcados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con *)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Comprueba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los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datos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la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factura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y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envía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Para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obtener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información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más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detallada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dirígete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nuestra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guia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Usuario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99001345"/>
      </p:ext>
    </p:extLst>
  </p:cSld>
  <p:clrMapOvr>
    <a:masterClrMapping/>
  </p:clrMapOvr>
</p:sld>
</file>

<file path=ppt/theme/theme1.xml><?xml version="1.0" encoding="utf-8"?>
<a:theme xmlns:a="http://schemas.openxmlformats.org/drawingml/2006/main" name="16_9_GB_Foods_Template-PNG">
  <a:themeElements>
    <a:clrScheme name="Custom 6">
      <a:dk1>
        <a:srgbClr val="555555"/>
      </a:dk1>
      <a:lt1>
        <a:sysClr val="window" lastClr="FFFFFF"/>
      </a:lt1>
      <a:dk2>
        <a:srgbClr val="555555"/>
      </a:dk2>
      <a:lt2>
        <a:srgbClr val="FFFFFF"/>
      </a:lt2>
      <a:accent1>
        <a:srgbClr val="FF683C"/>
      </a:accent1>
      <a:accent2>
        <a:srgbClr val="BABABA"/>
      </a:accent2>
      <a:accent3>
        <a:srgbClr val="FF683C"/>
      </a:accent3>
      <a:accent4>
        <a:srgbClr val="BABABA"/>
      </a:accent4>
      <a:accent5>
        <a:srgbClr val="FF683C"/>
      </a:accent5>
      <a:accent6>
        <a:srgbClr val="BABABA"/>
      </a:accent6>
      <a:hlink>
        <a:srgbClr val="FF683C"/>
      </a:hlink>
      <a:folHlink>
        <a:srgbClr val="BABA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orpDocumentDescription xmlns="d089bc85-e410-4047-b5f6-43e049a84e0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BST Corporate Document" ma:contentTypeID="0x010100E806CBBB69854097A8C19C7D143576B300D95C4695A8FB4B44911D96D243856E800058AABBF9EC3CBF44BE0AA152AC45FB57" ma:contentTypeVersion="1" ma:contentTypeDescription="" ma:contentTypeScope="" ma:versionID="983615e21fd08503ab3e0707b8a5a920">
  <xsd:schema xmlns:xsd="http://www.w3.org/2001/XMLSchema" xmlns:p="http://schemas.microsoft.com/office/2006/metadata/properties" xmlns:ns2="d089bc85-e410-4047-b5f6-43e049a84e01" targetNamespace="http://schemas.microsoft.com/office/2006/metadata/properties" ma:root="true" ma:fieldsID="36e1ff59ab90b4019d52962778438071" ns2:_="">
    <xsd:import namespace="d089bc85-e410-4047-b5f6-43e049a84e01"/>
    <xsd:element name="properties">
      <xsd:complexType>
        <xsd:sequence>
          <xsd:element name="documentManagement">
            <xsd:complexType>
              <xsd:all>
                <xsd:element ref="ns2:CorpDocument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089bc85-e410-4047-b5f6-43e049a84e01" elementFormDefault="qualified">
    <xsd:import namespace="http://schemas.microsoft.com/office/2006/documentManagement/types"/>
    <xsd:element name="CorpDocumentDescription" ma:index="8" nillable="true" ma:displayName="Brief Description" ma:internalName="CorpDocument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430074A-4C3F-417C-93B7-2015C73807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80FA27-15FB-4F65-B6C0-ED3262BBCB4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089bc85-e410-4047-b5f6-43e049a84e0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345E6E-5823-4B12-9CF4-27326A958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9bc85-e410-4047-b5f6-43e049a84e0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16_9_GB_Foods_Template-PNG</Template>
  <TotalTime>0</TotalTime>
  <Words>1278</Words>
  <Application>Microsoft Office PowerPoint</Application>
  <PresentationFormat>Panorámica</PresentationFormat>
  <Paragraphs>199</Paragraphs>
  <Slides>17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16_9_GB_Foods_Template-PNG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Template: 16_9_GBfoods</dc:title>
  <dc:creator>Garcia, Servando</dc:creator>
  <cp:lastModifiedBy>Arriaga, Elisa</cp:lastModifiedBy>
  <cp:revision>122</cp:revision>
  <dcterms:created xsi:type="dcterms:W3CDTF">2015-05-26T12:54:57Z</dcterms:created>
  <dcterms:modified xsi:type="dcterms:W3CDTF">2023-04-10T20:31:47Z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0x010100E806CBBB69854097A8C19C7D143576B300D95C4695A8FB4B44911D96D243856E800058AABBF9EC3CBF44BE0AA152AC45FB57</vt:lpwstr>
  </property>
  <property fmtid="{D5CDD505-2E9C-101B-9397-08002B2CF9AE}" pid="3" name="MSIP_Label_b953815a-ae20-4bc1-91c8-a019edc8b34f_Enabled">
    <vt:lpwstr>true</vt:lpwstr>
  </property>
  <property fmtid="{D5CDD505-2E9C-101B-9397-08002B2CF9AE}" pid="4" name="MSIP_Label_b953815a-ae20-4bc1-91c8-a019edc8b34f_SetDate">
    <vt:lpwstr>2023-04-10T20:22:49Z</vt:lpwstr>
  </property>
  <property fmtid="{D5CDD505-2E9C-101B-9397-08002B2CF9AE}" pid="5" name="MSIP_Label_b953815a-ae20-4bc1-91c8-a019edc8b34f_Method">
    <vt:lpwstr>Standard</vt:lpwstr>
  </property>
  <property fmtid="{D5CDD505-2E9C-101B-9397-08002B2CF9AE}" pid="6" name="MSIP_Label_b953815a-ae20-4bc1-91c8-a019edc8b34f_Name">
    <vt:lpwstr>Internal(With External)</vt:lpwstr>
  </property>
  <property fmtid="{D5CDD505-2E9C-101B-9397-08002B2CF9AE}" pid="7" name="MSIP_Label_b953815a-ae20-4bc1-91c8-a019edc8b34f_SiteId">
    <vt:lpwstr>e404e285-6ce2-49df-8319-090db24b60d4</vt:lpwstr>
  </property>
  <property fmtid="{D5CDD505-2E9C-101B-9397-08002B2CF9AE}" pid="8" name="MSIP_Label_b953815a-ae20-4bc1-91c8-a019edc8b34f_ActionId">
    <vt:lpwstr>283037c1-1626-408d-9c3b-c33eada6f2c1</vt:lpwstr>
  </property>
  <property fmtid="{D5CDD505-2E9C-101B-9397-08002B2CF9AE}" pid="9" name="MSIP_Label_b953815a-ae20-4bc1-91c8-a019edc8b34f_ContentBits">
    <vt:lpwstr>0</vt:lpwstr>
  </property>
</Properties>
</file>